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5" r:id="rId2"/>
    <p:sldId id="35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7" r:id="rId62"/>
    <p:sldId id="316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53" r:id="rId88"/>
    <p:sldId id="354" r:id="rId89"/>
    <p:sldId id="355" r:id="rId90"/>
    <p:sldId id="356" r:id="rId91"/>
    <p:sldId id="342" r:id="rId92"/>
    <p:sldId id="343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41:48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0 788 24575,'15'24'0,"1"-1"0,1-1 0,1 0 0,1-2 0,32 29 0,6 7 0,22 29 0,-9-7 0,3-4 0,138 108 0,-206-179 0,0 1 0,0-1 0,1 1 0,-1-2 0,1 1 0,0 0 0,0-1 0,0 0 0,0-1 0,0 1 0,0-1 0,0 0 0,0-1 0,11 0 0,-9-1 0,0-1 0,0 0 0,0 0 0,-1-1 0,1 0 0,-1-1 0,0 1 0,0-1 0,0-1 0,0 1 0,6-7 0,157-130 0,22-19 0,20 7 0,5 9 0,247-119 0,432-266-1365,-867 510-5461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19.8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21.0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5.2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19.8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21.0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2.1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45:00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24575,'0'-1'0,"0"1"0,1-1 0,-1 0 0,0 0 0,0 0 0,1 0 0,-1 0 0,1 1 0,-1-1 0,1 0 0,-1 0 0,1 1 0,-1-1 0,1 0 0,0 1 0,-1-1 0,1 0 0,0 1 0,0-1 0,-1 1 0,1-1 0,0 1 0,0 0 0,0-1 0,0 1 0,-1 0 0,1 0 0,0-1 0,0 1 0,0 0 0,0 0 0,0 0 0,0 0 0,0 0 0,0 0 0,0 0 0,-1 1 0,1-1 0,0 0 0,0 0 0,0 1 0,0-1 0,1 1 0,39 14 0,8 12 0,78 59 0,-36-23 0,622 368 0,-494-304 0,-173-100 0,614 330 0,152 61 0,-633-310-1365,-141-83-5461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19.8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21.0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50.49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50.499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0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0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19.83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21.0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45:01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1569 24575,'1'-5'0,"0"1"0,0-1 0,1 0 0,-1 1 0,1-1 0,0 1 0,0 0 0,1 0 0,-1-1 0,1 2 0,0-1 0,5-6 0,3-3 0,144-197 0,10 7 0,9 7 0,266-234 0,-391 389 0,317-257 0,-181 182-1365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50.49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2:50.499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10.96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24575,'21'23'0,"-1"1"0,-1 1 0,25 43 0,-2-4 0,1452 2006-561,-885-1120 1122,-541-829-561,-5 4 0,62 176 0,99 198 0,-44-115 0,-30-65 0,-71-158 0,7 13 0,79 174 0,-78-101 0,13 26 0,-6-86-682,230 335-1,-257-424-6143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10.96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6423 24575,'7'-26'0,"1"-1"0,1 2 0,1-1 0,14-24 0,-9 18 0,230-500 0,262-537 0,-333 740 0,253-358 0,125-11 0,-474 603 0,75-121 0,47-113 0,-83 133 0,61-73 0,-9 15 0,-125 179 0,54-123 0,155-429 0,-212 516 0,32-136 0,3-16 0,-58 222-1365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18.9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25.2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7:06.845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7:06.846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7:08.637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7:08.638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45:10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5192 894 24575,'-1'-6'0,"0"0"0,-1 1 0,0-1 0,1 0 0,-2 0 0,1 1 0,-1-1 0,0 1 0,0 0 0,0 0 0,0 0 0,-1 0 0,-6-5 0,-5-6 0,0 1 0,-26-19 0,7 10 0,-1 1 0,-1 2 0,-1 2 0,-1 1 0,-1 2 0,-64-17 0,-13-1 0,-2 6 0,-1 5 0,-1 6 0,-197-5 0,-44 0 0,0 0 0,107 20 0,-230 6 0,416 3 0,1 4 0,0 3 0,-104 35 0,148-42 0,-94 34 0,2 6 0,-121 69 0,39-17 0,123-65 0,-199 100 0,212-100 0,2 2 0,-75 62 0,-4 16 0,-129 140 0,233-215 0,2 2 0,1 1 0,3 1 0,1 2 0,2 1 0,2 0 0,-20 61 0,12-1 0,-26 147 0,3 115 0,36-235 0,-8 141 0,14 490 0,55-272 0,-9-170 0,-19 36 0,-12-189 0,32 224 0,18-41 0,33 186 0,-64-445 0,3-2 0,4-1 0,5-1 0,51 98 0,-29-82 0,6-2 0,140 179 0,-117-188 0,125 109 0,-171-167 0,6 3 0,2-2 0,99 60 0,118 35 0,247 60 0,-432-166 0,64 18 0,186 30 0,-226-52 0,2-3 0,0-5 0,170 0 0,-75-3 0,-3 1 0,1057-13 0,-932-22 0,-29 1 0,-268 22 0,716 4 0,-307 43 0,-113-8 0,270 27 0,-192-37 0,0-31 0,-121-2 0,17 6 0,304-5 0,-233-31 0,-227 17 0,143 0 0,1814 19 0,-2056-4 0,44-8 0,-45 5 0,48-1 0,-43 6 0,23 1 0,94-11 0,-138 6 0,0 0 0,0-2 0,0 0 0,-1-2 0,0 0 0,0-2 0,35-20 0,-1-4 0,-23 15 0,0-1 0,-1-2 0,-1-1 0,-1-1 0,44-48 0,10-21 0,-43 49 0,-1-2 0,-2-2 0,47-78 0,-42 47 0,-4 14 0,-4-2 0,-3-1 0,43-132 0,26-159 0,-42 173 0,-8 27 0,46-174 0,17-219 0,-96 451 0,59-489 0,-62-656 0,-36 723 0,-2-165 0,25 490 0,-5-309 0,-2 444 0,-25-104 0,3 21 0,7 27 0,-71-227 0,77 303 0,-2 0 0,-2 2 0,-1 0 0,-2 1 0,-2 1 0,-2 1 0,-1 1 0,-2 1 0,-1 2 0,-2 0 0,-1 3 0,-2 0 0,-1 2 0,-1 2 0,-75-43 0,-242-95 0,214 106 0,24 12 0,-2 6 0,-2 5 0,-193-32 0,-377-16 0,534 69 0,-868-40 0,-4 54 0,452 4 0,74-5 0,-536 5 0,466 19 0,-221 65 0,755-82 0,27-3 0,-290 48 0,14 16 0,272-62 0,-47 9 0,-66 6 0,-243 25 0,324-37 0,-60 18 0,69-15 0,0-1 0,-75 7 0,64-12 0,-63 14 0,67-9 0,-85 5 0,-70 7 0,112-22 0,-51 2 0,120 3-1365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9:05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8998 294 24575,'-393'-14'0,"206"4"0,-1363-77 0,196 7 0,337 56 0,-100-7 0,99-16 0,-170 49 0,1143-2 0,1 2 0,-1 2 0,-73 15 0,101-15 0,1 1 0,-1 1 0,1 0 0,0 1 0,1 1 0,0 0 0,0 1 0,0 1 0,1 0 0,1 1 0,0 0 0,-18 21 0,-25 41 0,3 3 0,-63 121 0,74-113 0,4 1 0,4 1 0,-36 143 0,34-67 0,-19 193 0,42-194 0,7 1 0,6 0 0,32 238 0,-1 58 0,-26-333 0,3 1045 0,-13-1031 0,-6-1 0,-33 153 0,-7 5 0,12 1 0,2 584 0,25-436 0,-1-52 0,9-305 0,-19 109 0,11-111 0,-2 121 0,15 1090 0,-1-1286 0,1 0 0,1 0 0,0 0 0,0 0 0,1 0 0,1 0 0,-1-1 0,2 1 0,-1-1 0,2 0 0,-1 0 0,1-1 0,1 0 0,-1 0 0,2 0 0,7 7 0,15 12 0,1-2 0,0-2 0,39 24 0,-47-33 0,45 28 0,2-2 0,2-4 0,1-3 0,1-3 0,2-3 0,1-4 0,1-3 0,1-4 0,127 13 0,316-17 0,-2-43 0,198-2 0,-658 30 0,1-2 0,87-18 0,117-40 0,-94 19 0,105-15 0,356-28 0,989-1 0,-921 75 0,450-17 0,-512 11 0,-563 13 0,114-25 0,-49 6 0,277-19 0,531 13 0,-597 18 0,-66 0 0,-232 11 0,14 1 0,0-2 0,100-18 0,-163 20 0,1-1 0,-1 0 0,0 0 0,0 0 0,0 0 0,0 0 0,0-1 0,0 0 0,0 0 0,0 0 0,-1 0 0,1-1 0,-1 1 0,0-1 0,1 0 0,-1 0 0,-1 0 0,1 0 0,0-1 0,-1 1 0,1-1 0,-1 1 0,0-1 0,0 0 0,-1 0 0,1 0 0,-1 0 0,0 0 0,0 0 0,0-1 0,-1 1 0,1-8 0,5-57 0,-7-138 0,-3 114 0,-10-175-125,-76-415 0,-113-253-233,124 599 317,51 173 215,6-1 0,0-178 0,7 76-47,-31-565-127,-48-1403 0,76 1709 0,10 214 0,5 160 0,-10-147 0,12 291 0,0 1 0,-1-1 0,0 1 0,0-1 0,-1 1 0,0 0 0,0 0 0,-1 0 0,0 1 0,0-1 0,0 1 0,-1 0 0,0 0 0,0 0 0,-10-7 0,-3-1 0,-1 2 0,0 0 0,-40-18 0,3 2 0,-226-116 0,229 121 0,-1 3 0,-1 2 0,-87-17 0,-55 1 0,-2 8 0,-245 1 0,441 25 0,-32 1 0,1-2 0,-1-1 0,-58-11 0,74 9-242,1 1 1,-37 0-1,44 3-398,-39-1-6186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9:05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8998 294 24575,'-393'-14'0,"206"4"0,-1363-77 0,196 7 0,337 56 0,-100-7 0,99-16 0,-170 49 0,1143-2 0,1 2 0,-1 2 0,-73 15 0,101-15 0,1 1 0,-1 1 0,1 0 0,0 1 0,1 1 0,0 0 0,0 1 0,0 1 0,1 0 0,1 1 0,0 0 0,-18 21 0,-25 41 0,3 3 0,-63 121 0,74-113 0,4 1 0,4 1 0,-36 143 0,34-67 0,-19 193 0,42-194 0,7 1 0,6 0 0,32 238 0,-1 58 0,-26-333 0,3 1045 0,-13-1031 0,-6-1 0,-33 153 0,-7 5 0,12 1 0,2 584 0,25-436 0,-1-52 0,9-305 0,-19 109 0,11-111 0,-2 121 0,15 1090 0,-1-1286 0,1 0 0,1 0 0,0 0 0,0 0 0,1 0 0,1 0 0,-1-1 0,2 1 0,-1-1 0,2 0 0,-1 0 0,1-1 0,1 0 0,-1 0 0,2 0 0,7 7 0,15 12 0,1-2 0,0-2 0,39 24 0,-47-33 0,45 28 0,2-2 0,2-4 0,1-3 0,1-3 0,2-3 0,1-4 0,1-3 0,1-4 0,127 13 0,316-17 0,-2-43 0,198-2 0,-658 30 0,1-2 0,87-18 0,117-40 0,-94 19 0,105-15 0,356-28 0,989-1 0,-921 75 0,450-17 0,-512 11 0,-563 13 0,114-25 0,-49 6 0,277-19 0,531 13 0,-597 18 0,-66 0 0,-232 11 0,14 1 0,0-2 0,100-18 0,-163 20 0,1-1 0,-1 0 0,0 0 0,0 0 0,0 0 0,0 0 0,0-1 0,0 0 0,0 0 0,0 0 0,-1 0 0,1-1 0,-1 1 0,0-1 0,1 0 0,-1 0 0,-1 0 0,1 0 0,0-1 0,-1 1 0,1-1 0,-1 1 0,0-1 0,0 0 0,-1 0 0,1 0 0,-1 0 0,0 0 0,0 0 0,0-1 0,-1 1 0,1-8 0,5-57 0,-7-138 0,-3 114 0,-10-175-125,-76-415 0,-113-253-233,124 599 317,51 173 215,6-1 0,0-178 0,7 76-47,-31-565-127,-48-1403 0,76 1709 0,10 214 0,5 160 0,-10-147 0,12 291 0,0 1 0,-1-1 0,0 1 0,0-1 0,-1 1 0,0 0 0,0 0 0,-1 0 0,0 1 0,0-1 0,0 1 0,-1 0 0,0 0 0,0 0 0,-10-7 0,-3-1 0,-1 2 0,0 0 0,-40-18 0,3 2 0,-226-116 0,229 121 0,-1 3 0,-1 2 0,-87-17 0,-55 1 0,-2 8 0,-245 1 0,441 25 0,-32 1 0,1-2 0,-1-1 0,-58-11 0,74 9-242,1 1 1,-37 0-1,44 3-398,-39-1-6186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3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53 24575,'356'-1'0,"980"19"0,-723-10 0,-190-5 0,15 22 0,25 1 0,1029-23 0,-788-5 0,61-22 0,-160 0 0,3 38 0,453 30 0,-253-15 0,-367 18 0,127 3 0,268-85 0,-531 13 0,204-28 0,-242-1 0,62-9 0,-233 47 0,144-1 0,209 1 0,170 3 0,-371 40-42,-160-16-1281,-48-8-5503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4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24575,'2'21'0,"1"1"0,1-1 0,1-1 0,1 1 0,12 29 0,4 14 0,30 132 0,36 116 0,-76-276-682,9 55-1,-16-57-6143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4.8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0 268 24575,'42'-3'0,"-1"-1"0,1-2 0,65-20 0,-62 15 0,29-11 0,108-47 0,-109 39 0,116-33 0,-129 51-341,0 3 0,1 2-1,80 2 1,-104 5-6485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3.02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53 24575,'356'-1'0,"980"19"0,-723-10 0,-190-5 0,15 22 0,25 1 0,1029-23 0,-788-5 0,61-22 0,-160 0 0,3 38 0,453 30 0,-253-15 0,-367 18 0,127 3 0,268-85 0,-531 13 0,204-28 0,-242-1 0,62-9 0,-233 47 0,144-1 0,209 1 0,170 3 0,-371 40-42,-160-16-1281,-48-8-5503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4.1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24575,'2'21'0,"1"1"0,1-1 0,1-1 0,1 1 0,12 29 0,4 14 0,30 132 0,36 116 0,-76-276-682,9 55-1,-16-57-6143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0:04.8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0 268 24575,'42'-3'0,"-1"-1"0,1-2 0,65-20 0,-62 15 0,29-11 0,108-47 0,-109 39 0,116-33 0,-129 51-341,0 3 0,1 2-1,80 2 1,-104 5-6485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29:16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4290 874 24575,'-1'-8'0,"0"-1"0,0 1 0,-1 0 0,-1 0 0,1 0 0,-1 0 0,0 0 0,-1 0 0,0 1 0,0-1 0,-11-12 0,-1 0 0,0 0 0,-33-29 0,12 18 0,-1 2 0,-68-39 0,-91-37 0,-310-120 0,396 186 0,-1 4 0,-203-35 0,86 36 0,-2 10 0,-322 7 0,505 21 0,0 2 0,1 2 0,-65 19 0,-133 56 0,236-80 0,-48 18 0,0 2 0,2 3 0,1 2 0,1 3 0,2 1 0,-57 48 0,-391 368 0,486-433 0,0 0 0,0 1 0,1 0 0,2 1 0,-1 0 0,-11 27 0,-36 116 0,50-137 0,-24 89 0,4 3 0,6 0 0,-14 206 0,28 359 0,11-397 0,-4-129 0,-1 5 0,6 0 0,26 163 0,-16-239 0,38 123 0,80 236 0,-117-393 0,1-1 0,33 68 0,59 89 0,-26-51 0,-27-49 0,4-3 0,128 168 0,-154-233 0,0-1 0,3-2 0,50 37 0,127 78 0,-156-111 0,45 31 0,2-5 0,3-5 0,3-5 0,1-4 0,123 36 0,-120-53 0,1-5 0,173 20 0,705-25 0,-694-25 0,-178 4 0,-35 0 0,124-12 0,-194 7 0,0-1 0,0 0 0,0-1 0,-1-1 0,0-1 0,0 0 0,0 0 0,-1-2 0,0 0 0,-1 0 0,23-21 0,3-9 0,-1-2 0,37-50 0,-34 39 0,1-1 0,44-69 0,-69 91 0,0 1 0,-2-2 0,-2 0 0,13-43 0,8-63 0,-5-1 0,-7-1 0,-6-1 0,-2-226 0,-18-307 0,-4 556 0,-47-221 0,16 126 0,11 42 0,-30-210 0,33-5 0,21 275 0,-39-219 0,25 224 0,-4-41 0,-33-190 0,44 290 0,-3 1 0,-1 1 0,-2 0 0,-2 1 0,-32-53 0,43 85 0,0 1 0,0 0 0,-1 1 0,-16-16 0,14 16 0,1 0 0,1-1 0,-15-21 0,-37-60-1365,48 76-5461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39:47.47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29 0 24575,'0'62'0,"-2"-4"0,4 1 0,14 101 0,11 6 0,-21-131 0,3 50 0,1 13 0,-3-59 0,5 26 0,-3 1 0,0 68 0,11 158 0,-14-232 0,6 21 0,-6-49 0,2 59 0,-7 11 0,-4 185 0,-9-189 0,5-58 0,-1 56 0,6-56 0,-11 56 0,3-26 0,6-50 0,-1 1 0,-11 34 0,9-38 0,2 0 0,0 1 0,1 0 0,-2 23 0,1 17 0,-15 60 0,9-63 0,-4 72 0,14-110-195,0-1 0,-2 0 0,1 0 0,-2 0 0,0 0 0,-9 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39:50.26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0 29 24575,'119'0'0,"408"-16"0,38 4 0,-350 14 0,1518-2 0,-1689 2 0,53 9 0,35 2 0,-34-14 0,54 2 0,-80 12 0,-54-8 0,1-2 0,27 3 0,-19-6-341,0 2 0,0 0-1,31 9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39:58.30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3 24575,'324'-3'0,"344"7"0,-498 8 0,43 1 0,774-13 0,-960 1 0,-1 2 0,32 6 0,-30-4 0,48 4 0,808-7 0,-430-5 0,-325 3-1365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0:01.15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131 3138 24575,'-1'-1'0,"0"1"0,0-1 0,0 1 0,0-1 0,0 1 0,0-1 0,0 0 0,0 1 0,0-1 0,1 0 0,-1 0 0,0 1 0,0-1 0,1 0 0,-1 0 0,1 0 0,-1 0 0,1 0 0,-1 0 0,1 0 0,-1 0 0,1 0 0,0 0 0,0 0 0,0-1 0,-1 0 0,-4-37 0,5 34 0,-5-357 0,7 197 0,-2-1076 0,-18 975 0,9 163 0,-2 6 0,-3-92 0,11 138 0,-1 1 0,-16-69 0,11 69 0,1 0 0,-1-70 0,11-87-1365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0:04.82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4044 78 24575,'-1033'0'0,"879"-13"0,11 0 0,-575 12 0,344 3 0,129-16 0,7 0 0,-721 15 0,939-2 43,0-1-1,-33-8 1,-33-3-1536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0:08.00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4149 62 24575,'-1171'0'0,"1134"-2"0,-56-9 0,55 5 0,-51-1 0,-218-8 0,-262 1 0,345 17 0,-1319-3 0,1528 0-341,1-1 0,0-1-1,-20-5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0:31.89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3553 182 24575,'-11'-8'0,"0"0"0,-1 1 0,1 1 0,-2 0 0,1 0 0,-1 2 0,0-1 0,0 2 0,0-1 0,-24-1 0,-1-3 0,-266-54 0,225 50 0,-155-3 0,-48 2 0,-78 4 0,333 11 0,0 2 0,1 1 0,-1 1 0,1 1 0,-30 13 0,-120 64 0,102-47 0,-83 47 0,72-37 0,-93 37 0,-174 74 0,328-143 0,1 1 0,1 0 0,0 2 0,-22 24 0,19-18 0,-51 38 0,-85 49 0,-19 34 0,128-100 0,2 5 0,39-37 0,-2-1 0,0 1 0,-21 14 0,34-26 0,-1-1 0,1 0 0,-1 1 0,1-1 0,-1 0 0,1 1 0,-1-1 0,0 0 0,1 0 0,-1 1 0,1-1 0,-1 0 0,1 0 0,-1 0 0,0 0 0,1 0 0,-1 0 0,1 0 0,-1 0 0,0 0 0,1 0 0,-1 0 0,1 0 0,-1-1 0,1 1 0,-1 0 0,0 0 0,1-1 0,-1 1 0,1 0 0,-1-1 0,1 1 0,0 0 0,-2-1 0,-7-25 0,6-37 0,3 57 0,1-110 0,2 54 0,-3-1 0,-2 0 0,-3 1 0,-20-91 0,4 50 0,16 70 0,-1 0 0,-13-38 0,13 62 0,2 9 0,-3 22 0,1 35 0,4-11 0,2 0 0,2 1 0,2-1 0,2 0 0,18 65 0,64 224 0,-79-269 0,-7-40 0,11 46 0,-12-66 0,1 0 0,0 0 0,0-1 0,1 1 0,0 0 0,0-1 0,0 0 0,0 1 0,1-1 0,0-1 0,0 1 0,8 7 0,-7-9 0,1 0 0,0 0 0,0 0 0,0-1 0,0 0 0,0 0 0,1 0 0,-1-1 0,1 0 0,-1 0 0,1 0 0,-1-1 0,1 0 0,0-1 0,9-1 0,8-2 0,0 0 0,40-14 0,-6-3 0,-39 13 0,1 1 0,1 0 0,-1 2 0,1 0 0,0 1 0,37-1 0,35 5 0,122 4 0,-193 0-1365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1:46.7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0 24575,'181'165'0,"-34"-35"0,-77-68 0,86 59 0,-84-68 0,4 9 0,-37-29 0,52 33 0,-90-66 0,0 1 0,0-1 0,0 1 0,0-1 0,0 1 0,-1-1 0,1 1 0,0-1 0,0 0 0,0 0 0,0 1 0,0-1 0,0 0 0,0 0 0,0 0 0,0 0 0,0 0 0,0 0 0,1 0 0,-1-1 0,-1 1 0,1 0 0,0 0 0,0-1 0,0 1 0,0-1 0,0 1 0,2-2 0,-1 0 0,-1 0 0,1 0 0,0 0 0,-1-1 0,1 1 0,-1 0 0,0-1 0,0 1 0,0-1 0,2-5 0,0-7 0,0-1 0,2-30 0,-5 42 0,2-287 0,-4 190 0,2 539 0,0-433 0,0-1 0,-1 1 0,0-1 0,0 0 0,-1 1 0,1-1 0,-1 0 0,0 0 0,0 0 0,0 0 0,0 0 0,-1 0 0,0-1 0,1 1 0,-1-1 0,-1 0 0,1 0 0,0 0 0,-1 0 0,0 0 0,1-1 0,-1 0 0,0 1 0,0-2 0,-7 3 0,-14 6 0,0-1 0,-1-2 0,-34 6 0,8-2 0,23-3-116,1 0-301,0-1 1,-52 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41:55.435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863 148 24575,'-6'-5'0,"-1"0"0,-1 1 0,1 0 0,-1 0 0,0 1 0,1 0 0,-1 1 0,0 0 0,-1 0 0,1 0 0,-13 0 0,-3-2 0,-381-71 0,357 61 0,40 11 0,0 0 0,0 0 0,0 1 0,-1 0 0,1 1 0,-1 0 0,-15 0 0,23 1 0,-1 1 0,0 0 0,1-1 0,-1 1 0,0 0 0,1 0 0,-1 0 0,1 0 0,-1 0 0,1 1 0,0-1 0,-1 0 0,1 1 0,0-1 0,0 1 0,0-1 0,0 1 0,0-1 0,0 1 0,1 0 0,-1-1 0,0 1 0,1 0 0,0 0 0,-1-1 0,1 1 0,0 0 0,0 3 0,-1 60 0,2-53 0,23 280 0,-22-259 0,1 0 0,2-1 0,14 49 0,-10-46 0,-2 0 0,5 42 0,7 40 0,-11-77 0,-3 0 0,-1 0 0,-1 0 0,-3 1 0,-6 54 0,6-91 0,-2 1 0,1-1 0,0 0 0,-1 0 0,0 1 0,0-1 0,0-1 0,0 1 0,-1 0 0,1-1 0,-1 1 0,0-1 0,0 1 0,-6 3 0,-58 42 0,41-32 0,12-9 0,-1-1 0,0 0 0,0-1 0,0-1 0,-1 0 0,1-1 0,-27 3 0,40-7 0,1 0 0,1 0 0,0 0 0,0 0 0,0 0 0,0 0 0,0 0 0,0 0 0,0 0 0,-1 0 0,1 1 0,0-1 0,0 0 0,0 0 0,0 0 0,0 0 0,0 0 0,-1 0 0,1 0 0,0 0 0,0 0 0,0 0 0,0 0 0,0 0 0,0 0 0,0 1 0,0-1 0,0 0 0,0 0 0,-1 0 0,1 0 0,0 0 0,0 0 0,0 0 0,0 1 0,0-1 0,0 0 0,0 0 0,0 0 0,0 0 0,0 0 0,0 0 0,0 1 0,0-1 0,0 0 0,0 0 0,0 0 0,0 0 0,0 0 0,0 0 0,0 0 0,1 1 0,-1-1 0,0 0 0,0 0 0,0 0 0,0 0 0,0 0 0,0 0 0,0 1 0,11 7 0,14 6 0,-10-8 0,0 1 0,0 1 0,0 0 0,24 20 0,-33-24 0,-1 1 0,1 0 0,-1 1 0,-1-1 0,1 1 0,-1 0 0,0 0 0,0 1 0,-1-1 0,0 1 0,0-1 0,-1 1 0,4 12 0,50 190 0,-49-168 0,-2 0 0,-1 1 0,-3 0 0,-5 59 0,1 3 0,2-10 0,3 101 0,-2-188 0,1 0 0,0 1 0,1-1 0,-1 0 0,1 0 0,1 0 0,-1 0 0,1 0 0,0-1 0,1 1 0,0-1 0,0 0 0,0 0 0,1 0 0,0 0 0,5 4 0,-3-5 0,-1 0 0,1-1 0,0 0 0,0 0 0,1-1 0,-1 0 0,1 0 0,-1-1 0,1 0 0,0 0 0,0-1 0,0 0 0,0 0 0,10-1 0,340-2-1365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56:55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807 4353 24575,'-6'-1'0,"0"0"0,0 0 0,1 0 0,-1-1 0,1 0 0,0 0 0,-1 0 0,1-1 0,-8-5 0,-9-4 0,-94-44 0,-270-146 0,369 190 0,0-1 0,0-1 0,1-1 0,1 0 0,0-1 0,1 0 0,1-1 0,1-1 0,0 0 0,1 0 0,1-2 0,1 1 0,1-1 0,0 0 0,2-1 0,0 1 0,2-2 0,0 1 0,1 0 0,1-1 0,1-36 0,2 44 0,-1-1 0,2 1 0,0 0 0,0 0 0,2 0 0,-1 0 0,2 1 0,0-1 0,0 1 0,2 0 0,-1 1 0,2-1 0,-1 1 0,2 1 0,-1-1 0,18-15 0,36-36 0,3 3 0,100-71 0,-27 44 0,-79 52 0,68-53 0,-70 37 0,53-59 0,-57 55 0,-17 18 0,-1-1 0,32-46 0,-58 71 0,-1 0 0,0-1 0,-1 0 0,0 0 0,-1 0 0,-1-1 0,0 0 0,-1 0 0,-1 0 0,0-1 0,0-22 0,-1 22 0,-2-1 0,0 1 0,-1-1 0,0 1 0,-1 0 0,-1-1 0,-1 1 0,0 1 0,-2-1 0,1 0 0,-2 1 0,-14-25 0,-8 0 0,-2 2 0,-1 1 0,-3 1 0,-62-50 0,-10-12 0,23 14 0,-92-86 0,163 157 0,0 0 0,2 0 0,-1-1 0,2 0 0,0-1 0,0-1 0,2 1 0,0-1 0,1-1 0,0 1 0,1-1 0,1-1 0,1 1 0,-3-21 0,0-26 0,3-1 0,5-103 0,2 67 0,-2 58 0,2 0 0,2 1 0,1 0 0,3 0 0,1 0 0,2 1 0,2 1 0,1 0 0,3 1 0,25-43 0,-25 55 0,2 1 0,1 0 0,0 1 0,2 2 0,1 0 0,1 1 0,42-28 0,-29 25 0,2 2 0,0 1 0,2 2 0,79-26 0,-83 38 0,1 1 0,0 3 0,0 1 0,0 2 0,69 6 0,-61-2 0,19 3 0,-1 4 0,75 20 0,49 7 0,-40-8 0,-1 6 0,199 74 0,-310-94 0,38 21 0,26 11 0,-31-23 0,0-3 0,2-2 0,86 9 0,-45-15 0,156-4 0,-31 2 0,-21 1 0,-121-13 0,0-3 0,162-30 0,-258 34 0,48-10 0,0 1 0,84-3 0,-29 11 0,457 4 0,-463 3 0,186 34 0,-220-22 0,-1 3 0,0 2 0,-2 3 0,0 2 0,55 37 0,-75-39 0,0 2 0,56 52 0,-55-44 0,80 54 0,-64-55 0,3-2 0,82 33 0,-114-55 0,2-2 0,-1-1 0,1-1 0,1-1 0,-1-2 0,1-1 0,46-1 0,354-6 0,-255 5 0,-131 1 0,0 2 0,-1 1 0,1 3 0,-1 2 0,51 18 0,203 93 0,-231-87 0,0 3 0,71 53 0,111 102 0,-143-108 0,-92-73 0,-2 0 0,1 0 0,-1 2 0,-1-1 0,0 2 0,-1-1 0,0 1 0,-1 1 0,-1 0 0,0 0 0,7 20 0,5 15 0,-2 2 0,17 80 0,-32-113 0,0 1 0,-1 0 0,-1 0 0,-1-1 0,-1 1 0,0 0 0,-2 0 0,0-1 0,-1 1 0,-9 24 0,1-14 0,0 0 0,-2-1 0,-2 0 0,0-1 0,-2-1 0,0-1 0,-2 0 0,-1-1 0,-2-2 0,0 0 0,-1-1 0,-33 22 0,5-4 0,24-17 0,-2-1 0,0-2 0,-36 19 0,51-32 0,-183 82 0,156-73 0,-1-1 0,-79 15 0,-106-7 0,24-3 0,-209 7 0,272-22 0,110-3 0,-1 1 0,0 3 0,1 0 0,0 2 0,1 1 0,-1 1 0,2 2 0,0 1 0,-34 21 0,45-21 0,1 1 0,0 1 0,2 1 0,-1 0 0,-13 20 0,-16 17 0,-36 24 0,-124 93 0,112-96 0,51-43 0,-2-3 0,-58 30 0,50-30 0,-66 47 0,-205 127 0,116-79 0,155-95 0,-1-2 0,-1-2 0,-106 30 0,8-3 0,111-35 0,0-1 0,-1-3 0,-57 10 0,-192 36 0,255-51 0,-48 2 0,-29 6 0,48-5 0,0-3 0,-131-2 0,134-6 0,0 2 0,1 3 0,-97 18 0,96-11 0,-2-3 0,1-3 0,-127-7 0,78 0 0,-320 13 0,330-6 0,-614 1 0,454-7 0,216 0 0,0-1 0,-82-15 0,109 13 0,1-1 0,-1-1 0,1 0 0,0-1 0,0-1 0,1-1 0,0-1 0,0 0 0,-19-16 0,15 6 0,2 0 0,-22-29 0,27 31 0,0 1 0,-1 1 0,-1 0 0,-33-26 0,-33-21-1365,66 51-5461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56:55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807 4353 24575,'-6'-1'0,"0"0"0,0 0 0,1 0 0,-1-1 0,1 0 0,0 0 0,-1 0 0,1-1 0,-8-5 0,-9-4 0,-94-44 0,-270-146 0,369 190 0,0-1 0,0-1 0,1-1 0,1 0 0,0-1 0,1 0 0,1-1 0,1-1 0,0 0 0,1 0 0,1-2 0,1 1 0,1-1 0,0 0 0,2-1 0,0 1 0,2-2 0,0 1 0,1 0 0,1-1 0,1-36 0,2 44 0,-1-1 0,2 1 0,0 0 0,0 0 0,2 0 0,-1 0 0,2 1 0,0-1 0,0 1 0,2 0 0,-1 1 0,2-1 0,-1 1 0,2 1 0,-1-1 0,18-15 0,36-36 0,3 3 0,100-71 0,-27 44 0,-79 52 0,68-53 0,-70 37 0,53-59 0,-57 55 0,-17 18 0,-1-1 0,32-46 0,-58 71 0,-1 0 0,0-1 0,-1 0 0,0 0 0,-1 0 0,-1-1 0,0 0 0,-1 0 0,-1 0 0,0-1 0,0-22 0,-1 22 0,-2-1 0,0 1 0,-1-1 0,0 1 0,-1 0 0,-1-1 0,-1 1 0,0 1 0,-2-1 0,1 0 0,-2 1 0,-14-25 0,-8 0 0,-2 2 0,-1 1 0,-3 1 0,-62-50 0,-10-12 0,23 14 0,-92-86 0,163 157 0,0 0 0,2 0 0,-1-1 0,2 0 0,0-1 0,0-1 0,2 1 0,0-1 0,1-1 0,0 1 0,1-1 0,1-1 0,1 1 0,-3-21 0,0-26 0,3-1 0,5-103 0,2 67 0,-2 58 0,2 0 0,2 1 0,1 0 0,3 0 0,1 0 0,2 1 0,2 1 0,1 0 0,3 1 0,25-43 0,-25 55 0,2 1 0,1 0 0,0 1 0,2 2 0,1 0 0,1 1 0,42-28 0,-29 25 0,2 2 0,0 1 0,2 2 0,79-26 0,-83 38 0,1 1 0,0 3 0,0 1 0,0 2 0,69 6 0,-61-2 0,19 3 0,-1 4 0,75 20 0,49 7 0,-40-8 0,-1 6 0,199 74 0,-310-94 0,38 21 0,26 11 0,-31-23 0,0-3 0,2-2 0,86 9 0,-45-15 0,156-4 0,-31 2 0,-21 1 0,-121-13 0,0-3 0,162-30 0,-258 34 0,48-10 0,0 1 0,84-3 0,-29 11 0,457 4 0,-463 3 0,186 34 0,-220-22 0,-1 3 0,0 2 0,-2 3 0,0 2 0,55 37 0,-75-39 0,0 2 0,56 52 0,-55-44 0,80 54 0,-64-55 0,3-2 0,82 33 0,-114-55 0,2-2 0,-1-1 0,1-1 0,1-1 0,-1-2 0,1-1 0,46-1 0,354-6 0,-255 5 0,-131 1 0,0 2 0,-1 1 0,1 3 0,-1 2 0,51 18 0,203 93 0,-231-87 0,0 3 0,71 53 0,111 102 0,-143-108 0,-92-73 0,-2 0 0,1 0 0,-1 2 0,-1-1 0,0 2 0,-1-1 0,0 1 0,-1 1 0,-1 0 0,0 0 0,7 20 0,5 15 0,-2 2 0,17 80 0,-32-113 0,0 1 0,-1 0 0,-1 0 0,-1-1 0,-1 1 0,0 0 0,-2 0 0,0-1 0,-1 1 0,-9 24 0,1-14 0,0 0 0,-2-1 0,-2 0 0,0-1 0,-2-1 0,0-1 0,-2 0 0,-1-1 0,-2-2 0,0 0 0,-1-1 0,-33 22 0,5-4 0,24-17 0,-2-1 0,0-2 0,-36 19 0,51-32 0,-183 82 0,156-73 0,-1-1 0,-79 15 0,-106-7 0,24-3 0,-209 7 0,272-22 0,110-3 0,-1 1 0,0 3 0,1 0 0,0 2 0,1 1 0,-1 1 0,2 2 0,0 1 0,-34 21 0,45-21 0,1 1 0,0 1 0,2 1 0,-1 0 0,-13 20 0,-16 17 0,-36 24 0,-124 93 0,112-96 0,51-43 0,-2-3 0,-58 30 0,50-30 0,-66 47 0,-205 127 0,116-79 0,155-95 0,-1-2 0,-1-2 0,-106 30 0,8-3 0,111-35 0,0-1 0,-1-3 0,-57 10 0,-192 36 0,255-51 0,-48 2 0,-29 6 0,48-5 0,0-3 0,-131-2 0,134-6 0,0 2 0,1 3 0,-97 18 0,96-11 0,-2-3 0,1-3 0,-127-7 0,78 0 0,-320 13 0,330-6 0,-614 1 0,454-7 0,216 0 0,0-1 0,-82-15 0,109 13 0,1-1 0,-1-1 0,1 0 0,0-1 0,0-1 0,1-1 0,0-1 0,0 0 0,-19-16 0,15 6 0,2 0 0,-22-29 0,27 31 0,0 1 0,-1 1 0,-1 0 0,-33-26 0,-33-21-1365,66 51-5461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8:56:55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807 4353 24575,'-6'-1'0,"0"0"0,0 0 0,1 0 0,-1-1 0,1 0 0,0 0 0,-1 0 0,1-1 0,-8-5 0,-9-4 0,-94-44 0,-270-146 0,369 190 0,0-1 0,0-1 0,1-1 0,1 0 0,0-1 0,1 0 0,1-1 0,1-1 0,0 0 0,1 0 0,1-2 0,1 1 0,1-1 0,0 0 0,2-1 0,0 1 0,2-2 0,0 1 0,1 0 0,1-1 0,1-36 0,2 44 0,-1-1 0,2 1 0,0 0 0,0 0 0,2 0 0,-1 0 0,2 1 0,0-1 0,0 1 0,2 0 0,-1 1 0,2-1 0,-1 1 0,2 1 0,-1-1 0,18-15 0,36-36 0,3 3 0,100-71 0,-27 44 0,-79 52 0,68-53 0,-70 37 0,53-59 0,-57 55 0,-17 18 0,-1-1 0,32-46 0,-58 71 0,-1 0 0,0-1 0,-1 0 0,0 0 0,-1 0 0,-1-1 0,0 0 0,-1 0 0,-1 0 0,0-1 0,0-22 0,-1 22 0,-2-1 0,0 1 0,-1-1 0,0 1 0,-1 0 0,-1-1 0,-1 1 0,0 1 0,-2-1 0,1 0 0,-2 1 0,-14-25 0,-8 0 0,-2 2 0,-1 1 0,-3 1 0,-62-50 0,-10-12 0,23 14 0,-92-86 0,163 157 0,0 0 0,2 0 0,-1-1 0,2 0 0,0-1 0,0-1 0,2 1 0,0-1 0,1-1 0,0 1 0,1-1 0,1-1 0,1 1 0,-3-21 0,0-26 0,3-1 0,5-103 0,2 67 0,-2 58 0,2 0 0,2 1 0,1 0 0,3 0 0,1 0 0,2 1 0,2 1 0,1 0 0,3 1 0,25-43 0,-25 55 0,2 1 0,1 0 0,0 1 0,2 2 0,1 0 0,1 1 0,42-28 0,-29 25 0,2 2 0,0 1 0,2 2 0,79-26 0,-83 38 0,1 1 0,0 3 0,0 1 0,0 2 0,69 6 0,-61-2 0,19 3 0,-1 4 0,75 20 0,49 7 0,-40-8 0,-1 6 0,199 74 0,-310-94 0,38 21 0,26 11 0,-31-23 0,0-3 0,2-2 0,86 9 0,-45-15 0,156-4 0,-31 2 0,-21 1 0,-121-13 0,0-3 0,162-30 0,-258 34 0,48-10 0,0 1 0,84-3 0,-29 11 0,457 4 0,-463 3 0,186 34 0,-220-22 0,-1 3 0,0 2 0,-2 3 0,0 2 0,55 37 0,-75-39 0,0 2 0,56 52 0,-55-44 0,80 54 0,-64-55 0,3-2 0,82 33 0,-114-55 0,2-2 0,-1-1 0,1-1 0,1-1 0,-1-2 0,1-1 0,46-1 0,354-6 0,-255 5 0,-131 1 0,0 2 0,-1 1 0,1 3 0,-1 2 0,51 18 0,203 93 0,-231-87 0,0 3 0,71 53 0,111 102 0,-143-108 0,-92-73 0,-2 0 0,1 0 0,-1 2 0,-1-1 0,0 2 0,-1-1 0,0 1 0,-1 1 0,-1 0 0,0 0 0,7 20 0,5 15 0,-2 2 0,17 80 0,-32-113 0,0 1 0,-1 0 0,-1 0 0,-1-1 0,-1 1 0,0 0 0,-2 0 0,0-1 0,-1 1 0,-9 24 0,1-14 0,0 0 0,-2-1 0,-2 0 0,0-1 0,-2-1 0,0-1 0,-2 0 0,-1-1 0,-2-2 0,0 0 0,-1-1 0,-33 22 0,5-4 0,24-17 0,-2-1 0,0-2 0,-36 19 0,51-32 0,-183 82 0,156-73 0,-1-1 0,-79 15 0,-106-7 0,24-3 0,-209 7 0,272-22 0,110-3 0,-1 1 0,0 3 0,1 0 0,0 2 0,1 1 0,-1 1 0,2 2 0,0 1 0,-34 21 0,45-21 0,1 1 0,0 1 0,2 1 0,-1 0 0,-13 20 0,-16 17 0,-36 24 0,-124 93 0,112-96 0,51-43 0,-2-3 0,-58 30 0,50-30 0,-66 47 0,-205 127 0,116-79 0,155-95 0,-1-2 0,-1-2 0,-106 30 0,8-3 0,111-35 0,0-1 0,-1-3 0,-57 10 0,-192 36 0,255-51 0,-48 2 0,-29 6 0,48-5 0,0-3 0,-131-2 0,134-6 0,0 2 0,1 3 0,-97 18 0,96-11 0,-2-3 0,1-3 0,-127-7 0,78 0 0,-320 13 0,330-6 0,-614 1 0,454-7 0,216 0 0,0-1 0,-82-15 0,109 13 0,1-1 0,-1-1 0,1 0 0,0-1 0,0-1 0,1-1 0,0-1 0,0 0 0,-19-16 0,15 6 0,2 0 0,-22-29 0,27 31 0,0 1 0,-1 1 0,-1 0 0,-33-26 0,-33-21-1365,66 51-5461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3:36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0 852 24575,'12'14'0,"-1"0"0,0 0 0,-1 1 0,13 25 0,15 22 0,-13-24 0,-19-27 0,0 0 0,2 0 0,-1-1 0,1 0 0,1-1 0,15 15 0,-19-20 0,-1 0 0,0 0 0,-1 0 0,1 1 0,-1 0 0,0-1 0,5 11 0,19 25 0,-26-39 0,1 0 0,-1 0 0,1 0 0,-1 0 0,1 0 0,0 0 0,-1 0 0,1 0 0,0-1 0,0 1 0,0-1 0,-1 1 0,1-1 0,0 0 0,0 0 0,0 0 0,0 0 0,0 0 0,0 0 0,-1 0 0,1-1 0,3 0 0,18-7 0,0-1 0,-1-2 0,0 0 0,-1-1 0,21-15 0,19-11 0,130-67 0,153-97 0,-302 172 0,-2-1 0,-1-2 0,-1-1 0,-2-2 0,59-78 0,35-88 43,-84 126-513,3 1 1,66-76 0,-93 127-6357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5.851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0 24575,'5'1'0,"0"0"0,1 1 0,-1 0 0,0 0 0,-1 0 0,1 0 0,0 1 0,-1-1 0,1 1 0,-1 0 0,0 1 0,0-1 0,7 8 0,2 1 0,36 33 0,-2 1 0,43 56 0,-27-28 0,579 613-652,31-18 326,-339-340 411,-324-318-85,26 23 0,-2 1 0,-2 1 0,53 79 0,650 924 44,-256-388-177,-439-593 174,-1 3 0,-4 1 0,47 113 0,359 803 777,-232-608-818,38 79 0,-77-134 105,-68-134-1575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9T07:51:47.072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0 6587 24575,'1'-8'0,"0"0"0,1-1 0,0 1 0,0 0 0,1 1 0,0-1 0,1 0 0,4-7 0,4-13 0,246-528 0,-170 396 0,148-207 0,14 29 0,133-186 0,383-525 0,-491 727 0,-27 36 0,63-168 0,-36-24 0,-180 309 0,376-721 0,-454 857 0,201-434 0,-181 390-111,3 1-1,65-93 1,-63 105-920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9ED49-6062-7C82-1091-C952629BC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CD580-1D18-D408-FEDD-12044B430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1C32-9AE4-5736-9B22-E652F3B36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51843-7002-8D6F-0153-35FE22793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5CCA1-CFF8-3592-D7D9-20FF43618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7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77776-7A26-E5A9-DD28-89B7D5F6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0C0667-F90F-2493-C907-492644709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E7261-497D-2D29-FCBF-2ACBB3C37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79149-69B8-68CF-5E85-3EAC9CE9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1824B-D175-0DC2-0273-8053670A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9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326BB7-09D8-5C30-DC92-285D3F55C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C4245-E258-43E7-9C66-A449C3A47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08CDB-4714-0688-AB89-519F9D26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96795-2B28-4243-27CE-D9964639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1A750-A2D4-FB3C-B5E9-A70A6A8A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7DC4-0293-5DF2-2251-CB12C729F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E8560-2C72-CD9D-9627-6FB60A5EB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07CCC-1EF9-9C61-D8E7-6C56654AE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5B380-83AE-C712-CFAC-5CD529F4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9E225-E618-282F-B285-2C736EC95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9940-52C1-8A4E-BAE0-957643EC0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A4A16-1B15-0354-9E98-8A31D435E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5FD67-FA5F-24AF-E97D-20E57936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3E09-4D1B-03D7-A348-D277DE6C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C54A8-A676-F10B-143B-744E773E0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17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FFC6-1ED6-E49A-3FCB-52421638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F45F5-9431-825C-BDD5-348D409A1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07F9E-96E8-CF0B-AB70-9DEC2B782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6FF46-5F52-6B87-0DE7-AA229DFF3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BA1AF-9A24-2ACA-EA28-5B9D27C1E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D369D-66C3-F531-869C-099E71F5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73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6B46-FF2D-8506-48BC-2A907D5EE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E9D4D-5AC9-DB0A-5F5C-00630FC38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ED6BE-4D0E-D480-0793-89EFC74A6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93749-F72D-9820-CFBF-1528ABE1C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25E66-D72D-AC54-8AF3-0124A2501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5658F-1F52-BA5D-7EAF-4A0A79F6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720FDA-5877-586D-96FD-2F7BDA3C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75A02-F2CD-85BC-C002-DF8286DB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14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5F057-BC10-6BAB-1158-88F02EE8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AC0D3D-109D-7A6E-417F-DE46B079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0C456-790A-9A54-09C6-CD44C5E0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38C96-6413-9E94-BEF3-93E8FB5E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B8F6-0601-BAD6-5FF1-7015D9F1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32BA8-9326-0639-84FD-485A60C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F8A6F-C686-CF0A-1F44-7845277F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5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6289-13A5-FFF9-46D5-3BB0FC059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505A-D104-2A35-299F-60E141E93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1EF9B-DC1E-A5FA-09BB-36E878B29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9C5B8-6D52-A89A-B97B-6A36102CC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AD37-9E3F-A71B-4BD1-3895D85C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6C65F-4E8A-906A-651D-C35CC42E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AE4D-8C0C-CE9C-DAE4-3E1C0E3C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30C118-C1E5-1933-BF57-D32AACE1B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82C87-0874-98AF-A90E-A96B57914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82D76-23E7-833B-3172-CB5C60BCC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06F0E-122F-DA07-B2DF-FEF6FEB4E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F647B-E7EC-F49D-23A2-CDEAEB90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9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35C995-D49D-30F8-D143-DB87744F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B7FF0-0808-5407-F809-E17759FC0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98C92-8125-B966-CD88-DAC5AA63C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D59DD-306B-4B19-8091-B62A04AF28A0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7CC5B-9CF4-FFA5-FE6E-06809854D1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1977B-E09E-7979-E161-8EFED8B0E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6285D-86D9-493A-8F3D-6EF3C3DB6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2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4/2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19.png"/><Relationship Id="rId5" Type="http://schemas.openxmlformats.org/officeDocument/2006/relationships/image" Target="../media/image14.jpeg"/><Relationship Id="rId10" Type="http://schemas.openxmlformats.org/officeDocument/2006/relationships/customXml" Target="../ink/ink4.xml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22.png"/><Relationship Id="rId5" Type="http://schemas.openxmlformats.org/officeDocument/2006/relationships/image" Target="../media/image14.jpeg"/><Relationship Id="rId10" Type="http://schemas.openxmlformats.org/officeDocument/2006/relationships/customXml" Target="../ink/ink7.xml"/><Relationship Id="rId4" Type="http://schemas.openxmlformats.org/officeDocument/2006/relationships/image" Target="../media/image13.jpe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customXml" Target="../ink/ink1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11" Type="http://schemas.openxmlformats.org/officeDocument/2006/relationships/image" Target="../media/image25.png"/><Relationship Id="rId5" Type="http://schemas.openxmlformats.org/officeDocument/2006/relationships/image" Target="../media/image14.jpeg"/><Relationship Id="rId15" Type="http://schemas.openxmlformats.org/officeDocument/2006/relationships/image" Target="../media/image22.png"/><Relationship Id="rId10" Type="http://schemas.openxmlformats.org/officeDocument/2006/relationships/customXml" Target="../ink/ink10.xml"/><Relationship Id="rId4" Type="http://schemas.openxmlformats.org/officeDocument/2006/relationships/image" Target="../media/image13.jpeg"/><Relationship Id="rId9" Type="http://schemas.openxmlformats.org/officeDocument/2006/relationships/image" Target="../media/image24.png"/><Relationship Id="rId14" Type="http://schemas.openxmlformats.org/officeDocument/2006/relationships/customXml" Target="../ink/ink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customXml" Target="../ink/ink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11" Type="http://schemas.openxmlformats.org/officeDocument/2006/relationships/image" Target="../media/image27.png"/><Relationship Id="rId5" Type="http://schemas.openxmlformats.org/officeDocument/2006/relationships/image" Target="../media/image14.jpeg"/><Relationship Id="rId15" Type="http://schemas.openxmlformats.org/officeDocument/2006/relationships/image" Target="../media/image22.png"/><Relationship Id="rId10" Type="http://schemas.openxmlformats.org/officeDocument/2006/relationships/customXml" Target="../ink/ink15.xml"/><Relationship Id="rId4" Type="http://schemas.openxmlformats.org/officeDocument/2006/relationships/image" Target="../media/image13.jpeg"/><Relationship Id="rId9" Type="http://schemas.openxmlformats.org/officeDocument/2006/relationships/image" Target="../media/image24.png"/><Relationship Id="rId14" Type="http://schemas.openxmlformats.org/officeDocument/2006/relationships/customXml" Target="../ink/ink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8.png"/><Relationship Id="rId18" Type="http://schemas.openxmlformats.org/officeDocument/2006/relationships/customXml" Target="../ink/ink25.xml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customXml" Target="../ink/ink21.xml"/><Relationship Id="rId17" Type="http://schemas.openxmlformats.org/officeDocument/2006/relationships/image" Target="../media/image22.png"/><Relationship Id="rId2" Type="http://schemas.openxmlformats.org/officeDocument/2006/relationships/image" Target="../media/image11.png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27.png"/><Relationship Id="rId5" Type="http://schemas.openxmlformats.org/officeDocument/2006/relationships/image" Target="../media/image14.jpeg"/><Relationship Id="rId15" Type="http://schemas.openxmlformats.org/officeDocument/2006/relationships/customXml" Target="../ink/ink23.xml"/><Relationship Id="rId10" Type="http://schemas.openxmlformats.org/officeDocument/2006/relationships/customXml" Target="../ink/ink20.xml"/><Relationship Id="rId4" Type="http://schemas.openxmlformats.org/officeDocument/2006/relationships/image" Target="../media/image13.jpeg"/><Relationship Id="rId9" Type="http://schemas.openxmlformats.org/officeDocument/2006/relationships/image" Target="../media/image24.png"/><Relationship Id="rId14" Type="http://schemas.openxmlformats.org/officeDocument/2006/relationships/customXml" Target="../ink/ink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28.png"/><Relationship Id="rId18" Type="http://schemas.openxmlformats.org/officeDocument/2006/relationships/customXml" Target="../ink/ink34.xml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12" Type="http://schemas.openxmlformats.org/officeDocument/2006/relationships/customXml" Target="../ink/ink29.xml"/><Relationship Id="rId17" Type="http://schemas.openxmlformats.org/officeDocument/2006/relationships/customXml" Target="../ink/ink33.xml"/><Relationship Id="rId2" Type="http://schemas.openxmlformats.org/officeDocument/2006/relationships/image" Target="../media/image11.png"/><Relationship Id="rId16" Type="http://schemas.openxmlformats.org/officeDocument/2006/relationships/customXml" Target="../ink/ink32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.xml"/><Relationship Id="rId11" Type="http://schemas.openxmlformats.org/officeDocument/2006/relationships/image" Target="../media/image27.png"/><Relationship Id="rId5" Type="http://schemas.openxmlformats.org/officeDocument/2006/relationships/image" Target="../media/image14.jpeg"/><Relationship Id="rId15" Type="http://schemas.openxmlformats.org/officeDocument/2006/relationships/customXml" Target="../ink/ink31.xml"/><Relationship Id="rId10" Type="http://schemas.openxmlformats.org/officeDocument/2006/relationships/customXml" Target="../ink/ink28.xml"/><Relationship Id="rId19" Type="http://schemas.openxmlformats.org/officeDocument/2006/relationships/image" Target="../media/image22.png"/><Relationship Id="rId4" Type="http://schemas.openxmlformats.org/officeDocument/2006/relationships/image" Target="../media/image13.jpeg"/><Relationship Id="rId9" Type="http://schemas.openxmlformats.org/officeDocument/2006/relationships/image" Target="../media/image24.png"/><Relationship Id="rId14" Type="http://schemas.openxmlformats.org/officeDocument/2006/relationships/customXml" Target="../ink/ink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jpeg"/><Relationship Id="rId7" Type="http://schemas.openxmlformats.org/officeDocument/2006/relationships/customXml" Target="../ink/ink3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customXml" Target="../ink/ink36.xml"/><Relationship Id="rId10" Type="http://schemas.openxmlformats.org/officeDocument/2006/relationships/customXml" Target="../ink/ink39.xml"/><Relationship Id="rId4" Type="http://schemas.openxmlformats.org/officeDocument/2006/relationships/image" Target="../media/image14.jpeg"/><Relationship Id="rId9" Type="http://schemas.openxmlformats.org/officeDocument/2006/relationships/customXml" Target="../ink/ink3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ustomXml" Target="../ink/ink40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customXml" Target="../ink/ink41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customXml" Target="../ink/ink44.xml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customXml" Target="../ink/ink43.xml"/><Relationship Id="rId5" Type="http://schemas.openxmlformats.org/officeDocument/2006/relationships/image" Target="../media/image32.jpe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customXml" Target="../ink/ink42.xml"/><Relationship Id="rId1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customXml" Target="../ink/ink47.xml"/><Relationship Id="rId3" Type="http://schemas.openxmlformats.org/officeDocument/2006/relationships/image" Target="../media/image17.jpe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customXml" Target="../ink/ink46.xml"/><Relationship Id="rId5" Type="http://schemas.openxmlformats.org/officeDocument/2006/relationships/image" Target="../media/image32.jpe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customXml" Target="../ink/ink45.xml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customXml" Target="../ink/ink4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7.jpeg"/><Relationship Id="rId7" Type="http://schemas.openxmlformats.org/officeDocument/2006/relationships/image" Target="../media/image4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58.png"/><Relationship Id="rId18" Type="http://schemas.openxmlformats.org/officeDocument/2006/relationships/customXml" Target="../ink/ink56.xml"/><Relationship Id="rId3" Type="http://schemas.openxmlformats.org/officeDocument/2006/relationships/image" Target="../media/image50.png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customXml" Target="../ink/ink53.xml"/><Relationship Id="rId17" Type="http://schemas.openxmlformats.org/officeDocument/2006/relationships/image" Target="../media/image60.png"/><Relationship Id="rId2" Type="http://schemas.openxmlformats.org/officeDocument/2006/relationships/image" Target="../media/image49.png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.xm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customXml" Target="../ink/ink52.xml"/><Relationship Id="rId19" Type="http://schemas.openxmlformats.org/officeDocument/2006/relationships/image" Target="../media/image61.png"/><Relationship Id="rId4" Type="http://schemas.openxmlformats.org/officeDocument/2006/relationships/customXml" Target="../ink/ink49.xml"/><Relationship Id="rId9" Type="http://schemas.openxmlformats.org/officeDocument/2006/relationships/image" Target="../media/image56.png"/><Relationship Id="rId14" Type="http://schemas.openxmlformats.org/officeDocument/2006/relationships/customXml" Target="../ink/ink5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232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81452" y="2895600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Calibri"/>
                <a:cs typeface="Calibri"/>
              </a:rPr>
              <a:t>Greedy Algorithms + Tractability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2024</a:t>
            </a: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37739A26-114B-B093-9616-533C58593AFE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C4B2C620-AE03-FE1E-763F-ED7F49736C22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F7AA121D-A239-04AE-BA8B-59C5C8D9D775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515AD1-560E-3A98-5392-655E3722704F}"/>
              </a:ext>
            </a:extLst>
          </p:cNvPr>
          <p:cNvSpPr txBox="1"/>
          <p:nvPr/>
        </p:nvSpPr>
        <p:spPr>
          <a:xfrm>
            <a:off x="0" y="6503206"/>
            <a:ext cx="9832158" cy="338554"/>
          </a:xfrm>
          <a:prstGeom prst="rect">
            <a:avLst/>
          </a:prstGeom>
          <a:solidFill>
            <a:srgbClr val="136136"/>
          </a:solidFill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https://www.cs.montana.edu/pearsall/classes/spring2024/232/main.html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E17B272A-0684-B090-1DA1-93A0C8839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grpSp>
        <p:nvGrpSpPr>
          <p:cNvPr id="21" name="object 6">
            <a:extLst>
              <a:ext uri="{FF2B5EF4-FFF2-40B4-BE49-F238E27FC236}">
                <a16:creationId xmlns:a16="http://schemas.microsoft.com/office/drawing/2014/main" id="{502E7D4B-A980-6A7F-C5D4-C60218C89572}"/>
              </a:ext>
            </a:extLst>
          </p:cNvPr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rgbClr val="136136"/>
          </a:solidFill>
        </p:grpSpPr>
        <p:sp>
          <p:nvSpPr>
            <p:cNvPr id="23" name="object 7">
              <a:extLst>
                <a:ext uri="{FF2B5EF4-FFF2-40B4-BE49-F238E27FC236}">
                  <a16:creationId xmlns:a16="http://schemas.microsoft.com/office/drawing/2014/main" id="{0ED4AE8A-8736-962B-FB80-C5CC9F063A64}"/>
                </a:ext>
              </a:extLst>
            </p:cNvPr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85978DFB-AB85-A0CF-CD89-8BC4E070AA94}"/>
                </a:ext>
              </a:extLst>
            </p:cNvPr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27" name="Slide Number Placeholder 23">
            <a:extLst>
              <a:ext uri="{FF2B5EF4-FFF2-40B4-BE49-F238E27FC236}">
                <a16:creationId xmlns:a16="http://schemas.microsoft.com/office/drawing/2014/main" id="{E8A6798D-6CE6-1EE2-C5CE-37201996C533}"/>
              </a:ext>
            </a:extLst>
          </p:cNvPr>
          <p:cNvSpPr txBox="1">
            <a:spLocks/>
          </p:cNvSpPr>
          <p:nvPr/>
        </p:nvSpPr>
        <p:spPr>
          <a:xfrm>
            <a:off x="11792495" y="6472428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83025"/>
              </p:ext>
            </p:extLst>
          </p:nvPr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4355432" y="60077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Ideas?</a:t>
            </a:r>
          </a:p>
        </p:txBody>
      </p:sp>
      <p:pic>
        <p:nvPicPr>
          <p:cNvPr id="6146" name="Picture 2" descr="You are overencumbered and cannot run! | by Jacca Cock | Medium">
            <a:extLst>
              <a:ext uri="{FF2B5EF4-FFF2-40B4-BE49-F238E27FC236}">
                <a16:creationId xmlns:a16="http://schemas.microsoft.com/office/drawing/2014/main" id="{BA769420-9A42-F664-B72C-B17F0582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23421" r="6212" b="27294"/>
          <a:stretch/>
        </p:blipFill>
        <p:spPr bwMode="auto">
          <a:xfrm>
            <a:off x="3784626" y="76996"/>
            <a:ext cx="4585998" cy="74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375209F3-06A5-C2DA-20D4-EBA419AE7C3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3595976" y="5524181"/>
            <a:ext cx="421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Stuff our knapsack with the most expensive items until we can’t fit anymore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282A8831-7BA0-A778-C965-5900E9BEF83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05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(7)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3595976" y="5524181"/>
            <a:ext cx="421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Stuff our knapsack with the most expensive items until we can’t fit anymore</a:t>
            </a:r>
          </a:p>
        </p:txBody>
      </p:sp>
      <p:pic>
        <p:nvPicPr>
          <p:cNvPr id="14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8F2989-F8E2-8620-3B3D-A42C57EA2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40162" y="1096559"/>
            <a:ext cx="695007" cy="110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AC3B3C-E468-AC6B-1620-4421E1BB4EB3}"/>
              </a:ext>
            </a:extLst>
          </p:cNvPr>
          <p:cNvSpPr txBox="1"/>
          <p:nvPr/>
        </p:nvSpPr>
        <p:spPr>
          <a:xfrm>
            <a:off x="8502316" y="5601125"/>
            <a:ext cx="2688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Total value = $90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15E1289-D825-18EC-10E9-970A7EF78846}"/>
                  </a:ext>
                </a:extLst>
              </p14:cNvPr>
              <p14:cNvContentPartPr/>
              <p14:nvPr/>
            </p14:nvContentPartPr>
            <p14:xfrm>
              <a:off x="9592882" y="6100901"/>
              <a:ext cx="1079280" cy="523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15E1289-D825-18EC-10E9-970A7EF788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74882" y="6083261"/>
                <a:ext cx="1114920" cy="5590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lide Number Placeholder 23">
            <a:extLst>
              <a:ext uri="{FF2B5EF4-FFF2-40B4-BE49-F238E27FC236}">
                <a16:creationId xmlns:a16="http://schemas.microsoft.com/office/drawing/2014/main" id="{60867446-8017-24AB-8E6D-A974EBE7FD72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2" name="Picture 4" descr="Jewels PNGs for Free Download">
            <a:extLst>
              <a:ext uri="{FF2B5EF4-FFF2-40B4-BE49-F238E27FC236}">
                <a16:creationId xmlns:a16="http://schemas.microsoft.com/office/drawing/2014/main" id="{9F37E982-C028-1E33-2123-59DD39EB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203" y="173671"/>
            <a:ext cx="1279947" cy="102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41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3595976" y="5524181"/>
            <a:ext cx="421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Stuff our knapsack with the most expensive items until we can’t fit anymore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E8D86E82-A1EB-6C1E-B701-4B79DCD71D53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3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2574237" y="5558742"/>
            <a:ext cx="421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</a:rPr>
              <a:t>Stuff our knapsack with the most expensive items until we can’t fit anymore</a:t>
            </a:r>
          </a:p>
        </p:txBody>
      </p:sp>
      <p:pic>
        <p:nvPicPr>
          <p:cNvPr id="14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04141F72-8C13-4013-052B-F507317E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67358" y="868346"/>
            <a:ext cx="854920" cy="13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2C4950-F420-5B31-2114-626CF468AA5F}"/>
              </a:ext>
            </a:extLst>
          </p:cNvPr>
          <p:cNvSpPr txBox="1"/>
          <p:nvPr/>
        </p:nvSpPr>
        <p:spPr>
          <a:xfrm>
            <a:off x="8502316" y="5601125"/>
            <a:ext cx="2688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Total value = $50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3F65A-66F0-FC98-DB47-0124D00A847A}"/>
              </a:ext>
            </a:extLst>
          </p:cNvPr>
          <p:cNvGrpSpPr/>
          <p:nvPr/>
        </p:nvGrpSpPr>
        <p:grpSpPr>
          <a:xfrm>
            <a:off x="3015682" y="2252602"/>
            <a:ext cx="7443720" cy="4565520"/>
            <a:chOff x="3015682" y="2252602"/>
            <a:chExt cx="7443720" cy="456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E08480-A914-6F82-4BAC-287B08D88D48}"/>
                    </a:ext>
                  </a:extLst>
                </p14:cNvPr>
                <p14:cNvContentPartPr/>
                <p14:nvPr/>
              </p14:nvContentPartPr>
              <p14:xfrm>
                <a:off x="9376522" y="6209621"/>
                <a:ext cx="1082880" cy="607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E08480-A914-6F82-4BAC-287B08D88D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58522" y="6191621"/>
                  <a:ext cx="1118520" cy="64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1D7C72-0724-9E97-CF02-E2C3B71CAC7F}"/>
                    </a:ext>
                  </a:extLst>
                </p14:cNvPr>
                <p14:cNvContentPartPr/>
                <p14:nvPr/>
              </p14:nvContentPartPr>
              <p14:xfrm>
                <a:off x="9673162" y="6252922"/>
                <a:ext cx="567360" cy="56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1D7C72-0724-9E97-CF02-E2C3B71CAC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55162" y="6234922"/>
                  <a:ext cx="6030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07C5E7E-2CCF-2AAC-5E08-0AC0B89096FE}"/>
                    </a:ext>
                  </a:extLst>
                </p14:cNvPr>
                <p14:cNvContentPartPr/>
                <p14:nvPr/>
              </p14:nvContentPartPr>
              <p14:xfrm>
                <a:off x="3015682" y="2252602"/>
                <a:ext cx="5245920" cy="3132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07C5E7E-2CCF-2AAC-5E08-0AC0B89096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97682" y="2234602"/>
                  <a:ext cx="5281560" cy="3167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F6A4757-388F-0A38-1179-E5914B8F1FFF}"/>
              </a:ext>
            </a:extLst>
          </p:cNvPr>
          <p:cNvSpPr txBox="1"/>
          <p:nvPr/>
        </p:nvSpPr>
        <p:spPr>
          <a:xfrm>
            <a:off x="6563278" y="5524180"/>
            <a:ext cx="216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Taking these two items instead yields a more optimal solution!</a:t>
            </a:r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A8E58CD3-4411-1787-25DA-A5FF5396F02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30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3398001" y="5805588"/>
            <a:ext cx="4219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00FF00"/>
                </a:highlight>
              </a:rPr>
              <a:t>Any better ideas?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4D422EB2-BA93-9BDE-322E-E350CFE071B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5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529276" y="4625068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B3E21-3C34-93B2-EC2D-04063A8B7B56}"/>
              </a:ext>
            </a:extLst>
          </p:cNvPr>
          <p:cNvSpPr txBox="1"/>
          <p:nvPr/>
        </p:nvSpPr>
        <p:spPr>
          <a:xfrm>
            <a:off x="103800" y="5436257"/>
            <a:ext cx="2645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Suppose our knapsack can only hold 10 pounds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2853345" y="5559368"/>
            <a:ext cx="6727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ighlight>
                  <a:srgbClr val="00FF00"/>
                </a:highlight>
              </a:rPr>
              <a:t>Compute the </a:t>
            </a:r>
            <a:r>
              <a:rPr lang="en-US" sz="3200" b="1" dirty="0">
                <a:highlight>
                  <a:srgbClr val="00FF00"/>
                </a:highlight>
              </a:rPr>
              <a:t>ratio</a:t>
            </a:r>
            <a:r>
              <a:rPr lang="en-US" sz="32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661E3C4B-5E7D-403C-D11C-BB6830B53C4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24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40" y="2543031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047" y="2669722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9" y="2457706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203" y="2557157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882773" y="4391288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3595976" y="4391288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6627396" y="4432388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9537171" y="4603850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2C01592A-2693-2E29-B12D-F3DDA1E7500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2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26" y="2385356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8205536" y="2821694"/>
            <a:ext cx="361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Sort items based on ratio</a:t>
            </a:r>
          </a:p>
        </p:txBody>
      </p: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1572EB98-B46F-829A-921E-56172302F22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15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26" y="2385356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864697" y="5036893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23">
            <a:extLst>
              <a:ext uri="{FF2B5EF4-FFF2-40B4-BE49-F238E27FC236}">
                <a16:creationId xmlns:a16="http://schemas.microsoft.com/office/drawing/2014/main" id="{98CF0A37-A67D-546F-0DD4-7913CA02781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9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296400" y="6526968"/>
            <a:ext cx="2804160" cy="27699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8CD76-2544-C4CA-D8E0-C7BA67CD14BA}"/>
              </a:ext>
            </a:extLst>
          </p:cNvPr>
          <p:cNvSpPr txBox="1"/>
          <p:nvPr/>
        </p:nvSpPr>
        <p:spPr>
          <a:xfrm>
            <a:off x="76200" y="76200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Announcements</a:t>
            </a: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0596394F-8666-F17D-457F-DA31BC1EAA70}"/>
              </a:ext>
            </a:extLst>
          </p:cNvPr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rgbClr val="15693B"/>
          </a:solidFill>
        </p:grpSpPr>
        <p:sp>
          <p:nvSpPr>
            <p:cNvPr id="15" name="object 4">
              <a:extLst>
                <a:ext uri="{FF2B5EF4-FFF2-40B4-BE49-F238E27FC236}">
                  <a16:creationId xmlns:a16="http://schemas.microsoft.com/office/drawing/2014/main" id="{A90E0F53-8697-B5DF-F492-A4528081987C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7FC3EAE9-9419-29A1-8340-54CF8DD0DD41}"/>
                </a:ext>
              </a:extLst>
            </p:cNvPr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C88F523-6FD7-0226-4807-345A5C06E7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18" name="Slide Number Placeholder 23">
            <a:extLst>
              <a:ext uri="{FF2B5EF4-FFF2-40B4-BE49-F238E27FC236}">
                <a16:creationId xmlns:a16="http://schemas.microsoft.com/office/drawing/2014/main" id="{85B9CBA8-A7A9-472C-8C72-E700524AEED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D3ED7-63F2-D221-E5FA-176649DC67B5}"/>
              </a:ext>
            </a:extLst>
          </p:cNvPr>
          <p:cNvSpPr txBox="1"/>
          <p:nvPr/>
        </p:nvSpPr>
        <p:spPr>
          <a:xfrm>
            <a:off x="393031" y="1291389"/>
            <a:ext cx="73312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à"/>
            </a:pP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/>
              <a:t>Lab 12 due </a:t>
            </a:r>
            <a:r>
              <a:rPr lang="en-US" sz="2800" b="1" dirty="0"/>
              <a:t>Sunday </a:t>
            </a:r>
            <a:r>
              <a:rPr lang="en-US" sz="2800" dirty="0"/>
              <a:t>at 11:59 PM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445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864697" y="5036893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27994300-5E31-412A-59EF-D11EB67616D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75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2727100" y="5331217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93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3323903-E39D-00BF-B879-42F7B2C4BFED}"/>
              </a:ext>
            </a:extLst>
          </p:cNvPr>
          <p:cNvSpPr txBox="1"/>
          <p:nvPr/>
        </p:nvSpPr>
        <p:spPr>
          <a:xfrm>
            <a:off x="3895459" y="5875246"/>
            <a:ext cx="805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cannot select this item, because it will exceed the knapsack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0431446-E7B0-3F69-7B25-BE2523B13A0F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0431446-E7B0-3F69-7B25-BE2523B13A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0F98D8F-C07C-1F80-DBC2-D398E418CC7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4516040" y="5095095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14:cNvPr>
              <p14:cNvContentPartPr/>
              <p14:nvPr/>
            </p14:nvContentPartPr>
            <p14:xfrm>
              <a:off x="2314260" y="2314455"/>
              <a:ext cx="1462320" cy="2513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1260" y="2251455"/>
                <a:ext cx="1587960" cy="263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14:cNvPr>
              <p14:cNvContentPartPr/>
              <p14:nvPr/>
            </p14:nvContentPartPr>
            <p14:xfrm>
              <a:off x="2495340" y="2431095"/>
              <a:ext cx="1251720" cy="231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340" y="2368455"/>
                <a:ext cx="1377360" cy="24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56BE37-C74C-A70D-7310-217D32ACA12B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56BE37-C74C-A70D-7310-217D32ACA1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lide Number Placeholder 23">
            <a:extLst>
              <a:ext uri="{FF2B5EF4-FFF2-40B4-BE49-F238E27FC236}">
                <a16:creationId xmlns:a16="http://schemas.microsoft.com/office/drawing/2014/main" id="{7AE24CB8-CB65-41AB-E8E2-36E313F5DF8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97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4516040" y="5095095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14:cNvPr>
              <p14:cNvContentPartPr/>
              <p14:nvPr/>
            </p14:nvContentPartPr>
            <p14:xfrm>
              <a:off x="2314260" y="2314455"/>
              <a:ext cx="1462320" cy="2513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1260" y="2251464"/>
                <a:ext cx="1587960" cy="263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14:cNvPr>
              <p14:cNvContentPartPr/>
              <p14:nvPr/>
            </p14:nvContentPartPr>
            <p14:xfrm>
              <a:off x="2495340" y="2431095"/>
              <a:ext cx="1251720" cy="231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340" y="2368085"/>
                <a:ext cx="1377360" cy="24383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AFC64BE8-5558-98AF-A4D8-8913E46B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28" y="67847"/>
            <a:ext cx="811051" cy="101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0A1EF7B-0593-9414-A1BC-A9957E81644C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0A1EF7B-0593-9414-A1BC-A9957E8164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Slide Number Placeholder 23">
            <a:extLst>
              <a:ext uri="{FF2B5EF4-FFF2-40B4-BE49-F238E27FC236}">
                <a16:creationId xmlns:a16="http://schemas.microsoft.com/office/drawing/2014/main" id="{47798278-6C51-107D-B5AF-C62067F992D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0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864CFA6-0CA1-88D4-8764-8F3838D81E2E}"/>
              </a:ext>
            </a:extLst>
          </p:cNvPr>
          <p:cNvSpPr/>
          <p:nvPr/>
        </p:nvSpPr>
        <p:spPr>
          <a:xfrm rot="10800000">
            <a:off x="6472034" y="5075983"/>
            <a:ext cx="561975" cy="8667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14:cNvPr>
              <p14:cNvContentPartPr/>
              <p14:nvPr/>
            </p14:nvContentPartPr>
            <p14:xfrm>
              <a:off x="2314260" y="2314455"/>
              <a:ext cx="1462320" cy="2513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1260" y="2251464"/>
                <a:ext cx="1587960" cy="263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14:cNvPr>
              <p14:cNvContentPartPr/>
              <p14:nvPr/>
            </p14:nvContentPartPr>
            <p14:xfrm>
              <a:off x="2495340" y="2431095"/>
              <a:ext cx="1251720" cy="231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340" y="2368085"/>
                <a:ext cx="1377360" cy="24383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AFC64BE8-5558-98AF-A4D8-8913E46B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28" y="67847"/>
            <a:ext cx="811051" cy="101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E7897-FD22-402A-DA08-DCB192DB352E}"/>
              </a:ext>
            </a:extLst>
          </p:cNvPr>
          <p:cNvGrpSpPr/>
          <p:nvPr/>
        </p:nvGrpSpPr>
        <p:grpSpPr>
          <a:xfrm>
            <a:off x="3876704" y="232885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2B8F3E-696E-E93B-2208-57743320F288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2B8F3E-696E-E93B-2208-57743320F2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FF3F8F-E438-A931-549B-7B9291364977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FF3F8F-E438-A931-549B-7B92913649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D647C93-9BB9-96DD-4B1E-02CAC8780532}"/>
              </a:ext>
            </a:extLst>
          </p:cNvPr>
          <p:cNvSpPr txBox="1"/>
          <p:nvPr/>
        </p:nvSpPr>
        <p:spPr>
          <a:xfrm>
            <a:off x="3609709" y="6078578"/>
            <a:ext cx="8056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cannot select this item, because it will exceed the knapsack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2C92B6B-3FD8-68D0-4E2F-993C409920AA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2C92B6B-3FD8-68D0-4E2F-993C409920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8AB97E6-3ECF-FD92-0CD5-CB7BDD7BD0BF}"/>
                  </a:ext>
                </a:extLst>
              </p14:cNvPr>
              <p14:cNvContentPartPr/>
              <p14:nvPr/>
            </p14:nvContentPartPr>
            <p14:xfrm>
              <a:off x="4593824" y="5171597"/>
              <a:ext cx="613440" cy="443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8AB97E6-3ECF-FD92-0CD5-CB7BDD7BD0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75824" y="5153597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Slide Number Placeholder 23">
            <a:extLst>
              <a:ext uri="{FF2B5EF4-FFF2-40B4-BE49-F238E27FC236}">
                <a16:creationId xmlns:a16="http://schemas.microsoft.com/office/drawing/2014/main" id="{35B829C5-3A75-A894-39B8-28B6305EEF4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1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AC159A3-33CC-F384-1901-79E4B725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068" y="2228077"/>
            <a:ext cx="1350282" cy="17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A3789E-2485-A327-9E39-23C62C4189C2}"/>
              </a:ext>
            </a:extLst>
          </p:cNvPr>
          <p:cNvSpPr txBox="1"/>
          <p:nvPr/>
        </p:nvSpPr>
        <p:spPr>
          <a:xfrm>
            <a:off x="6159601" y="4076334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10</a:t>
            </a:r>
          </a:p>
          <a:p>
            <a:r>
              <a:rPr lang="en-US" dirty="0"/>
              <a:t>Weight: 5</a:t>
            </a:r>
          </a:p>
          <a:p>
            <a:r>
              <a:rPr lang="en-US" b="1" dirty="0"/>
              <a:t>Ratio: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40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88469" y="4132243"/>
            <a:ext cx="1087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30</a:t>
            </a:r>
          </a:p>
          <a:p>
            <a:r>
              <a:rPr lang="en-US" dirty="0"/>
              <a:t>Weight: 6</a:t>
            </a:r>
          </a:p>
          <a:p>
            <a:r>
              <a:rPr lang="en-US" b="1" dirty="0"/>
              <a:t>Ratio: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04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50</a:t>
            </a:r>
          </a:p>
          <a:p>
            <a:r>
              <a:rPr lang="en-US" dirty="0"/>
              <a:t>Weight: </a:t>
            </a:r>
            <a:r>
              <a:rPr lang="en-US" b="1" dirty="0"/>
              <a:t>10</a:t>
            </a:r>
          </a:p>
          <a:p>
            <a:r>
              <a:rPr lang="en-US" b="1" dirty="0"/>
              <a:t>Ratio: 5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pic>
        <p:nvPicPr>
          <p:cNvPr id="18" name="Picture 4" descr="Jewels PNGs for Free Download">
            <a:extLst>
              <a:ext uri="{FF2B5EF4-FFF2-40B4-BE49-F238E27FC236}">
                <a16:creationId xmlns:a16="http://schemas.microsoft.com/office/drawing/2014/main" id="{0663BD1D-FC2C-A9A9-B82F-6FF01654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6278" y="1084554"/>
            <a:ext cx="1064153" cy="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FF68BD6-A689-AC05-5011-056B9E29CDE7}"/>
              </a:ext>
            </a:extLst>
          </p:cNvPr>
          <p:cNvGrpSpPr/>
          <p:nvPr/>
        </p:nvGrpSpPr>
        <p:grpSpPr>
          <a:xfrm>
            <a:off x="104580" y="223813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859B24-37A4-5A01-4C93-12472522E32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1B86202-8519-19B3-282E-F23E5341C8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14:cNvPr>
              <p14:cNvContentPartPr/>
              <p14:nvPr/>
            </p14:nvContentPartPr>
            <p14:xfrm>
              <a:off x="2314260" y="2314455"/>
              <a:ext cx="1462320" cy="2513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E6F376-FB37-7A55-33F0-72F6D50826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1260" y="2251464"/>
                <a:ext cx="1587960" cy="263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14:cNvPr>
              <p14:cNvContentPartPr/>
              <p14:nvPr/>
            </p14:nvContentPartPr>
            <p14:xfrm>
              <a:off x="2495340" y="2431095"/>
              <a:ext cx="1251720" cy="231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5494D2-1535-B03A-AA39-F077C4A4AB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32340" y="2368085"/>
                <a:ext cx="1377360" cy="24383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AFC64BE8-5558-98AF-A4D8-8913E46B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28" y="67847"/>
            <a:ext cx="811051" cy="101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5FE7897-FD22-402A-DA08-DCB192DB352E}"/>
              </a:ext>
            </a:extLst>
          </p:cNvPr>
          <p:cNvGrpSpPr/>
          <p:nvPr/>
        </p:nvGrpSpPr>
        <p:grpSpPr>
          <a:xfrm>
            <a:off x="3876704" y="2328855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A2B8F3E-696E-E93B-2208-57743320F288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A2B8F3E-696E-E93B-2208-57743320F2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FF3F8F-E438-A931-549B-7B9291364977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FF3F8F-E438-A931-549B-7B92913649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3997FA7-822F-3348-ADE5-E90BEED8DBFC}"/>
                  </a:ext>
                </a:extLst>
              </p14:cNvPr>
              <p14:cNvContentPartPr/>
              <p14:nvPr/>
            </p14:nvContentPartPr>
            <p14:xfrm>
              <a:off x="5951560" y="2367735"/>
              <a:ext cx="1462320" cy="2513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3997FA7-822F-3348-ADE5-E90BEED8DB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88560" y="2304744"/>
                <a:ext cx="1587960" cy="2639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3C22E77-504C-6A8B-5073-6D3EADFCCACC}"/>
                  </a:ext>
                </a:extLst>
              </p14:cNvPr>
              <p14:cNvContentPartPr/>
              <p14:nvPr/>
            </p14:nvContentPartPr>
            <p14:xfrm>
              <a:off x="6132640" y="2484375"/>
              <a:ext cx="1251720" cy="2312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3C22E77-504C-6A8B-5073-6D3EADFCCA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69640" y="2421365"/>
                <a:ext cx="1377360" cy="243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7F71011-7B7B-0D21-35AD-FE696AEC6420}"/>
                  </a:ext>
                </a:extLst>
              </p14:cNvPr>
              <p14:cNvContentPartPr/>
              <p14:nvPr/>
            </p14:nvContentPartPr>
            <p14:xfrm>
              <a:off x="821700" y="5076254"/>
              <a:ext cx="613440" cy="443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7F71011-7B7B-0D21-35AD-FE696AEC642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3700" y="5058254"/>
                <a:ext cx="6490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B63C21A-DD88-CEB0-7310-ACED1CBCAA69}"/>
                  </a:ext>
                </a:extLst>
              </p14:cNvPr>
              <p14:cNvContentPartPr/>
              <p14:nvPr/>
            </p14:nvContentPartPr>
            <p14:xfrm>
              <a:off x="4593824" y="5171597"/>
              <a:ext cx="613440" cy="443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B63C21A-DD88-CEB0-7310-ACED1CBCAA6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75824" y="5153597"/>
                <a:ext cx="649080" cy="47916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15CE465-245A-DF06-5593-A093219FC4B9}"/>
              </a:ext>
            </a:extLst>
          </p:cNvPr>
          <p:cNvSpPr txBox="1"/>
          <p:nvPr/>
        </p:nvSpPr>
        <p:spPr>
          <a:xfrm>
            <a:off x="3036363" y="5978879"/>
            <a:ext cx="5223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profit of knapsack: $40 + $30 = </a:t>
            </a:r>
            <a:r>
              <a:rPr lang="en-US" sz="2400" b="1" dirty="0"/>
              <a:t>$70</a:t>
            </a:r>
          </a:p>
        </p:txBody>
      </p: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EA7E33F7-7465-8481-B51C-2B5BE4B69BD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8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5.5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1.38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68535" y="4171765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3</a:t>
            </a:r>
          </a:p>
          <a:p>
            <a:r>
              <a:rPr lang="en-US" b="1" dirty="0"/>
              <a:t>Ratio: 1.33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</a:t>
            </a:r>
            <a:r>
              <a:rPr lang="en-US" b="1" dirty="0"/>
              <a:t>3</a:t>
            </a:r>
          </a:p>
          <a:p>
            <a:r>
              <a:rPr lang="en-US" b="1" dirty="0"/>
              <a:t>Ratio: 1.33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58B6-FF04-F3E7-4248-4A333875B833}"/>
              </a:ext>
            </a:extLst>
          </p:cNvPr>
          <p:cNvSpPr txBox="1"/>
          <p:nvPr/>
        </p:nvSpPr>
        <p:spPr>
          <a:xfrm>
            <a:off x="2853345" y="5501052"/>
            <a:ext cx="738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N = 6</a:t>
            </a:r>
          </a:p>
          <a:p>
            <a:r>
              <a:rPr lang="en-US" sz="2400" dirty="0"/>
              <a:t>Given these new prices, weights, and ratios, will our algorithm still work?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031B8979-1553-5FA6-53D6-E99BD3B323D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89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5.5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1.38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68535" y="4171765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3</a:t>
            </a:r>
          </a:p>
          <a:p>
            <a:r>
              <a:rPr lang="en-US" b="1" dirty="0"/>
              <a:t>Ratio: 1.33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</a:t>
            </a:r>
            <a:r>
              <a:rPr lang="en-US" b="1" dirty="0"/>
              <a:t>3</a:t>
            </a:r>
          </a:p>
          <a:p>
            <a:r>
              <a:rPr lang="en-US" b="1" dirty="0"/>
              <a:t>Ratio: 1.33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58B6-FF04-F3E7-4248-4A333875B833}"/>
              </a:ext>
            </a:extLst>
          </p:cNvPr>
          <p:cNvSpPr txBox="1"/>
          <p:nvPr/>
        </p:nvSpPr>
        <p:spPr>
          <a:xfrm>
            <a:off x="2853345" y="5501052"/>
            <a:ext cx="738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N = 6</a:t>
            </a:r>
          </a:p>
          <a:p>
            <a:r>
              <a:rPr lang="en-US" sz="2400" dirty="0"/>
              <a:t>Given these new prices, weights, and ratios, will our algorithm still work?</a:t>
            </a:r>
          </a:p>
        </p:txBody>
      </p:sp>
      <p:pic>
        <p:nvPicPr>
          <p:cNvPr id="2" name="Picture 4" descr="Jewels PNGs for Free Download">
            <a:extLst>
              <a:ext uri="{FF2B5EF4-FFF2-40B4-BE49-F238E27FC236}">
                <a16:creationId xmlns:a16="http://schemas.microsoft.com/office/drawing/2014/main" id="{8B1C6C15-AA01-9CD1-2E75-2FF10CD0E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287" y="924466"/>
            <a:ext cx="1108144" cy="88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9392D1-20B5-2E88-805B-09426AA88A0A}"/>
              </a:ext>
            </a:extLst>
          </p:cNvPr>
          <p:cNvGrpSpPr/>
          <p:nvPr/>
        </p:nvGrpSpPr>
        <p:grpSpPr>
          <a:xfrm>
            <a:off x="2225426" y="2303007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5D7310-FD97-1498-053D-C4EDE541E1BF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5D7310-FD97-1498-053D-C4EDE541E1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E90CA96-E7C9-807B-2691-57CFFC31E21C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E90CA96-E7C9-807B-2691-57CFFC31E2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1A6FA5-5739-FE37-D6B2-1964DFAB51AC}"/>
              </a:ext>
            </a:extLst>
          </p:cNvPr>
          <p:cNvGrpSpPr/>
          <p:nvPr/>
        </p:nvGrpSpPr>
        <p:grpSpPr>
          <a:xfrm>
            <a:off x="3909874" y="2320586"/>
            <a:ext cx="1771560" cy="2552760"/>
            <a:chOff x="104580" y="2238135"/>
            <a:chExt cx="1771560" cy="25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7E5865-91EF-2E2D-CBDF-87572E965A5A}"/>
                    </a:ext>
                  </a:extLst>
                </p14:cNvPr>
                <p14:cNvContentPartPr/>
                <p14:nvPr/>
              </p14:nvContentPartPr>
              <p14:xfrm>
                <a:off x="104580" y="2238135"/>
                <a:ext cx="1713600" cy="2367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7E5865-91EF-2E2D-CBDF-87572E965A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580" y="2175135"/>
                  <a:ext cx="1839240" cy="24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01FBCAA-DFCB-1044-DC37-BA7B48B332EC}"/>
                    </a:ext>
                  </a:extLst>
                </p14:cNvPr>
                <p14:cNvContentPartPr/>
                <p14:nvPr/>
              </p14:nvContentPartPr>
              <p14:xfrm>
                <a:off x="380700" y="2419575"/>
                <a:ext cx="1495440" cy="237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01FBCAA-DFCB-1044-DC37-BA7B48B332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700" y="2356575"/>
                  <a:ext cx="1621080" cy="2496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3BEDB64-9326-66BC-79A3-241DDC3711C3}"/>
              </a:ext>
            </a:extLst>
          </p:cNvPr>
          <p:cNvSpPr txBox="1"/>
          <p:nvPr/>
        </p:nvSpPr>
        <p:spPr>
          <a:xfrm>
            <a:off x="5955945" y="2694438"/>
            <a:ext cx="1769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can’t add these items, because they would exceed our knapsack capacity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8833E-0956-E72C-A3E6-FBCDAB13DE65}"/>
              </a:ext>
            </a:extLst>
          </p:cNvPr>
          <p:cNvSpPr txBox="1"/>
          <p:nvPr/>
        </p:nvSpPr>
        <p:spPr>
          <a:xfrm>
            <a:off x="5702334" y="6273788"/>
            <a:ext cx="2276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Total profit = 5.5</a:t>
            </a:r>
          </a:p>
        </p:txBody>
      </p:sp>
      <p:sp>
        <p:nvSpPr>
          <p:cNvPr id="25" name="Slide Number Placeholder 23">
            <a:extLst>
              <a:ext uri="{FF2B5EF4-FFF2-40B4-BE49-F238E27FC236}">
                <a16:creationId xmlns:a16="http://schemas.microsoft.com/office/drawing/2014/main" id="{D5955456-1266-2C54-E594-3757FE81FCB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305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5.5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1.38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68535" y="4171765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3</a:t>
            </a:r>
          </a:p>
          <a:p>
            <a:r>
              <a:rPr lang="en-US" b="1" dirty="0"/>
              <a:t>Ratio: 1.33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</a:t>
            </a:r>
            <a:r>
              <a:rPr lang="en-US" b="1" dirty="0"/>
              <a:t>3</a:t>
            </a:r>
          </a:p>
          <a:p>
            <a:r>
              <a:rPr lang="en-US" b="1" dirty="0"/>
              <a:t>Ratio: 1.33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58B6-FF04-F3E7-4248-4A333875B833}"/>
              </a:ext>
            </a:extLst>
          </p:cNvPr>
          <p:cNvSpPr txBox="1"/>
          <p:nvPr/>
        </p:nvSpPr>
        <p:spPr>
          <a:xfrm>
            <a:off x="2853345" y="5501052"/>
            <a:ext cx="738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N = 6</a:t>
            </a:r>
          </a:p>
          <a:p>
            <a:r>
              <a:rPr lang="en-US" sz="2400" dirty="0"/>
              <a:t>Given these new prices, weights, and ratios, will our algorithm still work?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8833E-0956-E72C-A3E6-FBCDAB13DE65}"/>
              </a:ext>
            </a:extLst>
          </p:cNvPr>
          <p:cNvSpPr txBox="1"/>
          <p:nvPr/>
        </p:nvSpPr>
        <p:spPr>
          <a:xfrm>
            <a:off x="5702334" y="6273788"/>
            <a:ext cx="2276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Total profit = 5.5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CD000-03FA-EAF6-0E46-F25771BDDE96}"/>
              </a:ext>
            </a:extLst>
          </p:cNvPr>
          <p:cNvSpPr txBox="1"/>
          <p:nvPr/>
        </p:nvSpPr>
        <p:spPr>
          <a:xfrm>
            <a:off x="8200234" y="6239716"/>
            <a:ext cx="2706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Optimal solution= 8</a:t>
            </a:r>
          </a:p>
        </p:txBody>
      </p:sp>
      <p:pic>
        <p:nvPicPr>
          <p:cNvPr id="26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4DDAFE1D-7C7F-EFFB-35AA-692E7E68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40162" y="1096559"/>
            <a:ext cx="695007" cy="110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697BBD67-0D27-0688-60D3-09F753A6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80721" y="207209"/>
            <a:ext cx="784912" cy="9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B948EC-617A-E1D2-AF09-6B1D5E6665EC}"/>
                  </a:ext>
                </a:extLst>
              </p14:cNvPr>
              <p14:cNvContentPartPr/>
              <p14:nvPr/>
            </p14:nvContentPartPr>
            <p14:xfrm>
              <a:off x="2208780" y="2055975"/>
              <a:ext cx="4132080" cy="343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B948EC-617A-E1D2-AF09-6B1D5E6665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1140" y="2038335"/>
                <a:ext cx="4167720" cy="346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4D1D23D5-3C11-37FB-4A8A-E488B7A5D4E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44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pic>
        <p:nvPicPr>
          <p:cNvPr id="3" name="Picture 4" descr="Jewels PNGs for Free Download">
            <a:extLst>
              <a:ext uri="{FF2B5EF4-FFF2-40B4-BE49-F238E27FC236}">
                <a16:creationId xmlns:a16="http://schemas.microsoft.com/office/drawing/2014/main" id="{5B3E6C5A-C199-6473-DFCE-9FFA2F41B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69" y="2303007"/>
            <a:ext cx="1903116" cy="151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131C419C-3637-D698-FFF2-3498BB0FB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66" y="2210287"/>
            <a:ext cx="1350282" cy="214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C4A1631A-C9CA-8E87-94A9-8F8E737F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276" y="2257012"/>
            <a:ext cx="1500185" cy="1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0F1195-337A-6B31-68D6-53497B177E4C}"/>
              </a:ext>
            </a:extLst>
          </p:cNvPr>
          <p:cNvSpPr txBox="1"/>
          <p:nvPr/>
        </p:nvSpPr>
        <p:spPr>
          <a:xfrm>
            <a:off x="539955" y="4106922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5.5</a:t>
            </a:r>
          </a:p>
          <a:p>
            <a:r>
              <a:rPr lang="en-US" dirty="0"/>
              <a:t>Weight: 4</a:t>
            </a:r>
          </a:p>
          <a:p>
            <a:r>
              <a:rPr lang="en-US" b="1" dirty="0"/>
              <a:t>Ratio: 1.38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58064-DCC1-00CC-D513-C2F269BF3A11}"/>
              </a:ext>
            </a:extLst>
          </p:cNvPr>
          <p:cNvSpPr txBox="1"/>
          <p:nvPr/>
        </p:nvSpPr>
        <p:spPr>
          <a:xfrm>
            <a:off x="4268535" y="4171765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3</a:t>
            </a:r>
          </a:p>
          <a:p>
            <a:r>
              <a:rPr lang="en-US" b="1" dirty="0"/>
              <a:t>Ratio: 1.33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D57B3-9492-B14A-CEF8-604B5DE03913}"/>
              </a:ext>
            </a:extLst>
          </p:cNvPr>
          <p:cNvSpPr txBox="1"/>
          <p:nvPr/>
        </p:nvSpPr>
        <p:spPr>
          <a:xfrm>
            <a:off x="2578908" y="4356431"/>
            <a:ext cx="1214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Value: 4</a:t>
            </a:r>
          </a:p>
          <a:p>
            <a:r>
              <a:rPr lang="en-US" dirty="0"/>
              <a:t>Weight: </a:t>
            </a:r>
            <a:r>
              <a:rPr lang="en-US" b="1" dirty="0"/>
              <a:t>3</a:t>
            </a:r>
          </a:p>
          <a:p>
            <a:r>
              <a:rPr lang="en-US" b="1" dirty="0"/>
              <a:t>Ratio: 1.33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39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D1668-E887-D006-9287-ED5BDC23F5BD}"/>
              </a:ext>
            </a:extLst>
          </p:cNvPr>
          <p:cNvSpPr txBox="1"/>
          <p:nvPr/>
        </p:nvSpPr>
        <p:spPr>
          <a:xfrm>
            <a:off x="0" y="5719790"/>
            <a:ext cx="32890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ighlight>
                  <a:srgbClr val="00FF00"/>
                </a:highlight>
              </a:rPr>
              <a:t>Compute the </a:t>
            </a:r>
            <a:r>
              <a:rPr lang="en-US" sz="2000" b="1" dirty="0">
                <a:highlight>
                  <a:srgbClr val="00FF00"/>
                </a:highlight>
              </a:rPr>
              <a:t>ratio</a:t>
            </a:r>
            <a:r>
              <a:rPr lang="en-US" sz="2000" dirty="0">
                <a:highlight>
                  <a:srgbClr val="00FF00"/>
                </a:highlight>
              </a:rPr>
              <a:t> of value/weight, and select items based on that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CBCC-3A68-E49A-9E81-6F68102A6A43}"/>
              </a:ext>
            </a:extLst>
          </p:cNvPr>
          <p:cNvSpPr txBox="1"/>
          <p:nvPr/>
        </p:nvSpPr>
        <p:spPr>
          <a:xfrm>
            <a:off x="7923581" y="2786771"/>
            <a:ext cx="401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Add items to knapsack if they will not exceed the knapsack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step 2 until we’ve checked every item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C58B6-FF04-F3E7-4248-4A333875B833}"/>
              </a:ext>
            </a:extLst>
          </p:cNvPr>
          <p:cNvSpPr txBox="1"/>
          <p:nvPr/>
        </p:nvSpPr>
        <p:spPr>
          <a:xfrm>
            <a:off x="2853345" y="5501052"/>
            <a:ext cx="738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Let N = 6</a:t>
            </a:r>
          </a:p>
          <a:p>
            <a:r>
              <a:rPr lang="en-US" sz="2400" dirty="0"/>
              <a:t>Given these new prices, weights, and ratios, will our algorithm still work?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8833E-0956-E72C-A3E6-FBCDAB13DE65}"/>
              </a:ext>
            </a:extLst>
          </p:cNvPr>
          <p:cNvSpPr txBox="1"/>
          <p:nvPr/>
        </p:nvSpPr>
        <p:spPr>
          <a:xfrm>
            <a:off x="5702334" y="6273788"/>
            <a:ext cx="2276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Total profit = 5.5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CD000-03FA-EAF6-0E46-F25771BDDE96}"/>
              </a:ext>
            </a:extLst>
          </p:cNvPr>
          <p:cNvSpPr txBox="1"/>
          <p:nvPr/>
        </p:nvSpPr>
        <p:spPr>
          <a:xfrm>
            <a:off x="8200234" y="6239716"/>
            <a:ext cx="2706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Optimal solution= 8</a:t>
            </a:r>
          </a:p>
        </p:txBody>
      </p:sp>
      <p:pic>
        <p:nvPicPr>
          <p:cNvPr id="26" name="Picture 6" descr="PSA 10 CHARIZARD 1999 Pokemon Base Unlimited #4/102 Holo Non-Shadowless GEM  MINT | eBay">
            <a:extLst>
              <a:ext uri="{FF2B5EF4-FFF2-40B4-BE49-F238E27FC236}">
                <a16:creationId xmlns:a16="http://schemas.microsoft.com/office/drawing/2014/main" id="{4DDAFE1D-7C7F-EFFB-35AA-692E7E682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040162" y="1096559"/>
            <a:ext cx="695007" cy="110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Amazon.com: GSI Sterling Silver White A-Grade Freshwater Cultured-Pearl  Necklace (16) : Clothing, Shoes &amp; Jewelry">
            <a:extLst>
              <a:ext uri="{FF2B5EF4-FFF2-40B4-BE49-F238E27FC236}">
                <a16:creationId xmlns:a16="http://schemas.microsoft.com/office/drawing/2014/main" id="{697BBD67-0D27-0688-60D3-09F753A6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80721" y="207209"/>
            <a:ext cx="784912" cy="98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B948EC-617A-E1D2-AF09-6B1D5E6665EC}"/>
                  </a:ext>
                </a:extLst>
              </p14:cNvPr>
              <p14:cNvContentPartPr/>
              <p14:nvPr/>
            </p14:nvContentPartPr>
            <p14:xfrm>
              <a:off x="2208780" y="2055975"/>
              <a:ext cx="4132080" cy="343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B948EC-617A-E1D2-AF09-6B1D5E6665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0780" y="2037975"/>
                <a:ext cx="4167720" cy="3468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34D9869-4229-A8BD-33F6-AEEF66095C2C}"/>
              </a:ext>
            </a:extLst>
          </p:cNvPr>
          <p:cNvSpPr/>
          <p:nvPr/>
        </p:nvSpPr>
        <p:spPr>
          <a:xfrm>
            <a:off x="601364" y="591801"/>
            <a:ext cx="10891732" cy="5694421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This is the 0/1 knapsack problem, which means that we either take the item, or we don’t. We can’t take “half” of a watch to fill the remaining empty space of our knapsack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The greedy approach </a:t>
            </a:r>
            <a:r>
              <a:rPr lang="en-US" sz="3600" b="1" dirty="0">
                <a:solidFill>
                  <a:schemeClr val="tx1"/>
                </a:solidFill>
              </a:rPr>
              <a:t>does not </a:t>
            </a:r>
            <a:r>
              <a:rPr lang="en-US" sz="3600" dirty="0">
                <a:solidFill>
                  <a:schemeClr val="tx1"/>
                </a:solidFill>
              </a:rPr>
              <a:t>always yield the optimal solution </a:t>
            </a:r>
            <a:r>
              <a:rPr 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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F4FA0769-A3FC-244E-00D9-26CF82662F7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8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136358" y="120316"/>
            <a:ext cx="290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Greedy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6EDC3-10A9-7732-7FA9-BDAB7C34E35F}"/>
              </a:ext>
            </a:extLst>
          </p:cNvPr>
          <p:cNvSpPr txBox="1"/>
          <p:nvPr/>
        </p:nvSpPr>
        <p:spPr>
          <a:xfrm>
            <a:off x="950495" y="993505"/>
            <a:ext cx="102910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Technique to solve a problem that involves making the choice the </a:t>
            </a:r>
            <a:r>
              <a:rPr lang="en-US" sz="2800" b="1" i="1" dirty="0"/>
              <a:t>best helps some objective</a:t>
            </a:r>
          </a:p>
          <a:p>
            <a:endParaRPr lang="en-US" sz="2800" dirty="0"/>
          </a:p>
          <a:p>
            <a:r>
              <a:rPr lang="en-US" sz="2800" dirty="0"/>
              <a:t>Objective = shortest cost, most profit, spend least money as possible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We (usually) do not look ahead, plan, or revisit past decisions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Hope that optimal local choices lead to optimal global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021E7-66A0-34FC-64B1-6B05B7B62B04}"/>
              </a:ext>
            </a:extLst>
          </p:cNvPr>
          <p:cNvSpPr txBox="1"/>
          <p:nvPr/>
        </p:nvSpPr>
        <p:spPr>
          <a:xfrm>
            <a:off x="321129" y="6038333"/>
            <a:ext cx="11870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Sometimes the greedy approach is not the best solution a problem</a:t>
            </a:r>
          </a:p>
        </p:txBody>
      </p:sp>
      <p:pic>
        <p:nvPicPr>
          <p:cNvPr id="2050" name="Picture 2" descr="Danger Sign Vector Art, Icons, and Graphics for Free Download">
            <a:extLst>
              <a:ext uri="{FF2B5EF4-FFF2-40B4-BE49-F238E27FC236}">
                <a16:creationId xmlns:a16="http://schemas.microsoft.com/office/drawing/2014/main" id="{8CD69E64-1E48-993E-9EFC-E58EF4723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269" y="5465220"/>
            <a:ext cx="760774" cy="6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81468E23-0460-23AC-3200-6FC3CC09C79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16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79065" y="821578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760313" y="1656676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548FB-75E0-243D-45CA-01DE47038BDF}"/>
              </a:ext>
            </a:extLst>
          </p:cNvPr>
          <p:cNvSpPr txBox="1"/>
          <p:nvPr/>
        </p:nvSpPr>
        <p:spPr>
          <a:xfrm>
            <a:off x="0" y="2118341"/>
            <a:ext cx="7898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Fractional variant = we can take a fraction of an item 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86484FAE-739E-16AA-78A2-C530234CD09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50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294" y="872227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1612350" y="726037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2977665" y="579367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5410293" y="675278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8788096" y="591712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1426585" y="1813232"/>
            <a:ext cx="1315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294" y="178948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2804498" y="1813232"/>
            <a:ext cx="1315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5357871" y="1813232"/>
            <a:ext cx="1315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8878595" y="1827584"/>
            <a:ext cx="11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56D08-9249-2126-F713-FD74E230BC0D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525722C7-C1AF-8697-2477-6A9CB6ECD14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00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294" y="872227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1612350" y="726037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2977665" y="579367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5410293" y="675278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8788096" y="591712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1426585" y="1813232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294" y="1789484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2804498" y="1813232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5357871" y="1813232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358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8878595" y="1827584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01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6F7F52BF-8D00-1AA5-556C-30D5242203D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6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01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0EC74923-9208-B4A7-575C-CA20248DA8B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6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167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16786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675935" y="1933675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(n)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5377EC1C-7E96-673A-DEB3-99B24396CBC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22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88094"/>
              </p:ext>
            </p:extLst>
          </p:nvPr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(0)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391486" y="2831361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23">
            <a:extLst>
              <a:ext uri="{FF2B5EF4-FFF2-40B4-BE49-F238E27FC236}">
                <a16:creationId xmlns:a16="http://schemas.microsoft.com/office/drawing/2014/main" id="{1834CF18-1007-2C1A-1A67-3035099A134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37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391486" y="2831361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0CBBB287-0F80-D7CC-0616-625AE030831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49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1729849" y="2853357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5A66F305-6C9D-FC03-3039-5DFDD6551C3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88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1729849" y="2853357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23">
            <a:extLst>
              <a:ext uri="{FF2B5EF4-FFF2-40B4-BE49-F238E27FC236}">
                <a16:creationId xmlns:a16="http://schemas.microsoft.com/office/drawing/2014/main" id="{1B9E5059-199F-20BF-BC7D-64D29BA8D59E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160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40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3025362" y="2858530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lide Number Placeholder 23">
            <a:extLst>
              <a:ext uri="{FF2B5EF4-FFF2-40B4-BE49-F238E27FC236}">
                <a16:creationId xmlns:a16="http://schemas.microsoft.com/office/drawing/2014/main" id="{F9748E63-FDB4-2A7F-C797-0CE8584B286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136358" y="120316"/>
            <a:ext cx="2909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Greedy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7AEC4-BF12-A227-5000-70D50792E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4" y="1301351"/>
            <a:ext cx="4444973" cy="2127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633D76-DF19-E760-CA2F-4EFEE7FF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679" y="796172"/>
            <a:ext cx="6829657" cy="32743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749A4C-33FF-C663-99FD-465A7E6E3EEF}"/>
              </a:ext>
            </a:extLst>
          </p:cNvPr>
          <p:cNvSpPr/>
          <p:nvPr/>
        </p:nvSpPr>
        <p:spPr>
          <a:xfrm>
            <a:off x="5337110" y="867747"/>
            <a:ext cx="2034074" cy="433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5FD3D-EBFA-7C28-F525-6E1283771A34}"/>
              </a:ext>
            </a:extLst>
          </p:cNvPr>
          <p:cNvSpPr/>
          <p:nvPr/>
        </p:nvSpPr>
        <p:spPr>
          <a:xfrm>
            <a:off x="5686926" y="3753853"/>
            <a:ext cx="1026695" cy="316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DE960-F257-C408-22A8-7AF55A4E6CDC}"/>
              </a:ext>
            </a:extLst>
          </p:cNvPr>
          <p:cNvSpPr txBox="1"/>
          <p:nvPr/>
        </p:nvSpPr>
        <p:spPr>
          <a:xfrm>
            <a:off x="1387642" y="4497499"/>
            <a:ext cx="929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Kruskal’s and Dijkstra’s algorithm are both examples of greedy algorithms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8FF0B-13A9-09E9-D16F-952942A24C0D}"/>
              </a:ext>
            </a:extLst>
          </p:cNvPr>
          <p:cNvSpPr txBox="1"/>
          <p:nvPr/>
        </p:nvSpPr>
        <p:spPr>
          <a:xfrm>
            <a:off x="611500" y="5386146"/>
            <a:ext cx="1084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 each step of the algorithm, they attempt to select the edge with the </a:t>
            </a:r>
            <a:r>
              <a:rPr lang="en-US" sz="2400" b="1" dirty="0"/>
              <a:t>minimum</a:t>
            </a:r>
            <a:r>
              <a:rPr lang="en-US" sz="2400" dirty="0"/>
              <a:t>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C712F-1BAC-2581-40C1-E2E9090920DA}"/>
              </a:ext>
            </a:extLst>
          </p:cNvPr>
          <p:cNvSpPr txBox="1"/>
          <p:nvPr/>
        </p:nvSpPr>
        <p:spPr>
          <a:xfrm>
            <a:off x="1169698" y="6368352"/>
            <a:ext cx="972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(The greedy approach works fine for these, because these algorithms always return the </a:t>
            </a:r>
            <a:r>
              <a:rPr lang="en-US" b="1" dirty="0"/>
              <a:t>optimal </a:t>
            </a:r>
            <a:r>
              <a:rPr lang="en-US" dirty="0"/>
              <a:t>result)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00369-4E76-B722-AA3C-1DA91AA9DFDB}"/>
              </a:ext>
            </a:extLst>
          </p:cNvPr>
          <p:cNvSpPr txBox="1"/>
          <p:nvPr/>
        </p:nvSpPr>
        <p:spPr>
          <a:xfrm>
            <a:off x="5213317" y="37011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Running time O(|E|*</a:t>
            </a:r>
            <a:r>
              <a:rPr lang="pt-BR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log|V</a:t>
            </a:r>
            <a:r>
              <a:rPr lang="pt-B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|)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87D41-E94D-CC0D-36D2-AA9D5AE4CA3C}"/>
              </a:ext>
            </a:extLst>
          </p:cNvPr>
          <p:cNvSpPr txBox="1"/>
          <p:nvPr/>
        </p:nvSpPr>
        <p:spPr>
          <a:xfrm>
            <a:off x="438211" y="3532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Running time O(|E|log|E|)</a:t>
            </a:r>
            <a:endParaRPr lang="en-US" dirty="0"/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7E76E252-E853-1F88-D4F4-85E77567A79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4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(18)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3025362" y="2858530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23">
            <a:extLst>
              <a:ext uri="{FF2B5EF4-FFF2-40B4-BE49-F238E27FC236}">
                <a16:creationId xmlns:a16="http://schemas.microsoft.com/office/drawing/2014/main" id="{FAB18FB5-64EF-0E06-4F9F-437BEF1AFF9E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(18)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4361226" y="2843198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23">
            <a:extLst>
              <a:ext uri="{FF2B5EF4-FFF2-40B4-BE49-F238E27FC236}">
                <a16:creationId xmlns:a16="http://schemas.microsoft.com/office/drawing/2014/main" id="{A47C9B62-8C2D-545D-8CAC-0190F08C2B67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566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(26)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553E94-5B30-A270-90BD-91FC22DD343F}"/>
              </a:ext>
            </a:extLst>
          </p:cNvPr>
          <p:cNvSpPr/>
          <p:nvPr/>
        </p:nvSpPr>
        <p:spPr>
          <a:xfrm rot="16200000">
            <a:off x="4361226" y="2843198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EAE79A66-88F7-927B-39CD-2486D310E4A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22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(26)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58B3DCA-E1FD-33F7-9E58-5A028F94A61E}"/>
              </a:ext>
            </a:extLst>
          </p:cNvPr>
          <p:cNvSpPr/>
          <p:nvPr/>
        </p:nvSpPr>
        <p:spPr>
          <a:xfrm rot="16200000">
            <a:off x="5749885" y="2900083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C22AE22E-B116-437F-8CB7-53C9200AB7B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49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(26)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58B3DCA-E1FD-33F7-9E58-5A028F94A61E}"/>
              </a:ext>
            </a:extLst>
          </p:cNvPr>
          <p:cNvSpPr/>
          <p:nvPr/>
        </p:nvSpPr>
        <p:spPr>
          <a:xfrm rot="16200000">
            <a:off x="5749885" y="2900083"/>
            <a:ext cx="675865" cy="6146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00836-1156-07BB-FA1B-DB88092C02B6}"/>
              </a:ext>
            </a:extLst>
          </p:cNvPr>
          <p:cNvSpPr txBox="1"/>
          <p:nvPr/>
        </p:nvSpPr>
        <p:spPr>
          <a:xfrm>
            <a:off x="5189998" y="4566166"/>
            <a:ext cx="5377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cannot take the full 20 pounds of the gold bar, but </a:t>
            </a:r>
            <a:r>
              <a:rPr lang="en-US" sz="2400" b="1" dirty="0"/>
              <a:t>we can</a:t>
            </a:r>
            <a:r>
              <a:rPr lang="en-US" sz="2400" dirty="0"/>
              <a:t> take a fraction of it</a:t>
            </a:r>
          </a:p>
          <a:p>
            <a:endParaRPr lang="en-US" sz="2400" dirty="0"/>
          </a:p>
          <a:p>
            <a:r>
              <a:rPr lang="en-US" sz="2400" dirty="0"/>
              <a:t>Cut off 9 pounds of the gold bar, and place it in out knapsack</a:t>
            </a:r>
          </a:p>
        </p:txBody>
      </p:sp>
      <p:sp>
        <p:nvSpPr>
          <p:cNvPr id="20" name="Slide Number Placeholder 23">
            <a:extLst>
              <a:ext uri="{FF2B5EF4-FFF2-40B4-BE49-F238E27FC236}">
                <a16:creationId xmlns:a16="http://schemas.microsoft.com/office/drawing/2014/main" id="{A53B6511-571C-5EB0-B536-5A4A75B35BD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23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0BDBC33B-A28B-EC12-4700-49033CD868D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76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08ECBF-A969-1F40-0EC0-F4C21AE449AD}"/>
              </a:ext>
            </a:extLst>
          </p:cNvPr>
          <p:cNvSpPr txBox="1"/>
          <p:nvPr/>
        </p:nvSpPr>
        <p:spPr>
          <a:xfrm>
            <a:off x="4843757" y="3258879"/>
            <a:ext cx="39296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Pearl:  20</a:t>
            </a:r>
          </a:p>
          <a:p>
            <a:r>
              <a:rPr lang="en-US" sz="3200" dirty="0"/>
              <a:t>Emerald: 40</a:t>
            </a:r>
          </a:p>
          <a:p>
            <a:r>
              <a:rPr lang="en-US" sz="3200" dirty="0"/>
              <a:t>Silver: 88</a:t>
            </a:r>
          </a:p>
          <a:p>
            <a:r>
              <a:rPr lang="en-US" sz="3200" dirty="0"/>
              <a:t>Sapphire: 52</a:t>
            </a:r>
          </a:p>
          <a:p>
            <a:r>
              <a:rPr lang="en-US" sz="3200" dirty="0"/>
              <a:t>9/20 of a gold bar: ???</a:t>
            </a:r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D94DC89F-3755-D8EC-5652-CAE4570D84B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78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08ECBF-A969-1F40-0EC0-F4C21AE449AD}"/>
              </a:ext>
            </a:extLst>
          </p:cNvPr>
          <p:cNvSpPr txBox="1"/>
          <p:nvPr/>
        </p:nvSpPr>
        <p:spPr>
          <a:xfrm>
            <a:off x="4843757" y="3258879"/>
            <a:ext cx="497322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Pearl:  20</a:t>
            </a:r>
          </a:p>
          <a:p>
            <a:r>
              <a:rPr lang="en-US" sz="3200" dirty="0"/>
              <a:t>Emerald: 40</a:t>
            </a:r>
          </a:p>
          <a:p>
            <a:r>
              <a:rPr lang="en-US" sz="3200" dirty="0"/>
              <a:t>Silver: 88</a:t>
            </a:r>
          </a:p>
          <a:p>
            <a:r>
              <a:rPr lang="en-US" sz="3200" dirty="0"/>
              <a:t>Sapphire: 52</a:t>
            </a:r>
          </a:p>
          <a:p>
            <a:r>
              <a:rPr lang="en-US" sz="3200" dirty="0"/>
              <a:t>9/20 of a gold bar: 9 * 5 = 45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D6328C-307E-0056-BB18-7EA969905B45}"/>
              </a:ext>
            </a:extLst>
          </p:cNvPr>
          <p:cNvCxnSpPr/>
          <p:nvPr/>
        </p:nvCxnSpPr>
        <p:spPr>
          <a:xfrm>
            <a:off x="8804671" y="4857750"/>
            <a:ext cx="0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F6BECA-1542-431C-CF29-8C930DE98194}"/>
              </a:ext>
            </a:extLst>
          </p:cNvPr>
          <p:cNvSpPr txBox="1"/>
          <p:nvPr/>
        </p:nvSpPr>
        <p:spPr>
          <a:xfrm>
            <a:off x="8302354" y="4566166"/>
            <a:ext cx="100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ratio</a:t>
            </a:r>
          </a:p>
        </p:txBody>
      </p:sp>
      <p:sp>
        <p:nvSpPr>
          <p:cNvPr id="19" name="Slide Number Placeholder 23">
            <a:extLst>
              <a:ext uri="{FF2B5EF4-FFF2-40B4-BE49-F238E27FC236}">
                <a16:creationId xmlns:a16="http://schemas.microsoft.com/office/drawing/2014/main" id="{579B8CA9-B428-A6D6-2E30-86E11787235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49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08ECBF-A969-1F40-0EC0-F4C21AE449AD}"/>
              </a:ext>
            </a:extLst>
          </p:cNvPr>
          <p:cNvSpPr txBox="1"/>
          <p:nvPr/>
        </p:nvSpPr>
        <p:spPr>
          <a:xfrm>
            <a:off x="4843757" y="3258879"/>
            <a:ext cx="497322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Pearl:  20</a:t>
            </a:r>
          </a:p>
          <a:p>
            <a:r>
              <a:rPr lang="en-US" sz="3200" dirty="0"/>
              <a:t>Emerald: 40</a:t>
            </a:r>
          </a:p>
          <a:p>
            <a:r>
              <a:rPr lang="en-US" sz="3200" dirty="0"/>
              <a:t>Silver: 88</a:t>
            </a:r>
          </a:p>
          <a:p>
            <a:r>
              <a:rPr lang="en-US" sz="3200" dirty="0"/>
              <a:t>Sapphire: 52</a:t>
            </a:r>
          </a:p>
          <a:p>
            <a:r>
              <a:rPr lang="en-US" sz="3200" dirty="0"/>
              <a:t>9/20 of a gold bar: 9 * 5 = 45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D6328C-307E-0056-BB18-7EA969905B45}"/>
              </a:ext>
            </a:extLst>
          </p:cNvPr>
          <p:cNvCxnSpPr/>
          <p:nvPr/>
        </p:nvCxnSpPr>
        <p:spPr>
          <a:xfrm>
            <a:off x="8804671" y="4857750"/>
            <a:ext cx="0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F6BECA-1542-431C-CF29-8C930DE98194}"/>
              </a:ext>
            </a:extLst>
          </p:cNvPr>
          <p:cNvSpPr txBox="1"/>
          <p:nvPr/>
        </p:nvSpPr>
        <p:spPr>
          <a:xfrm>
            <a:off x="8302354" y="4566166"/>
            <a:ext cx="100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ratio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E4F18F8-3E16-307F-92A3-362FA600572E}"/>
                  </a:ext>
                </a:extLst>
              </p14:cNvPr>
              <p14:cNvContentPartPr/>
              <p14:nvPr/>
            </p14:nvContentPartPr>
            <p14:xfrm>
              <a:off x="4762260" y="5800335"/>
              <a:ext cx="5294880" cy="9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E4F18F8-3E16-307F-92A3-362FA60057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6260" y="5764695"/>
                <a:ext cx="536652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505A179-C6C1-740A-6C85-E35E5966B651}"/>
              </a:ext>
            </a:extLst>
          </p:cNvPr>
          <p:cNvGrpSpPr/>
          <p:nvPr/>
        </p:nvGrpSpPr>
        <p:grpSpPr>
          <a:xfrm>
            <a:off x="4333860" y="4257375"/>
            <a:ext cx="415800" cy="320040"/>
            <a:chOff x="4333860" y="4257375"/>
            <a:chExt cx="4158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BB2E26-C538-3B87-9D7F-07AE3074391F}"/>
                    </a:ext>
                  </a:extLst>
                </p14:cNvPr>
                <p14:cNvContentPartPr/>
                <p14:nvPr/>
              </p14:nvContentPartPr>
              <p14:xfrm>
                <a:off x="4486140" y="4257375"/>
                <a:ext cx="86040" cy="32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BB2E26-C538-3B87-9D7F-07AE30743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50140" y="4221375"/>
                  <a:ext cx="157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184907-043A-B476-4F46-3849A6C6B665}"/>
                    </a:ext>
                  </a:extLst>
                </p14:cNvPr>
                <p14:cNvContentPartPr/>
                <p14:nvPr/>
              </p14:nvContentPartPr>
              <p14:xfrm>
                <a:off x="4333860" y="4380135"/>
                <a:ext cx="415800" cy="9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184907-043A-B476-4F46-3849A6C6B6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97860" y="4344495"/>
                  <a:ext cx="487440" cy="16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61AEB51-8804-FC08-7AB4-6AEF88A15EFF}"/>
              </a:ext>
            </a:extLst>
          </p:cNvPr>
          <p:cNvSpPr txBox="1"/>
          <p:nvPr/>
        </p:nvSpPr>
        <p:spPr>
          <a:xfrm>
            <a:off x="4762260" y="6028614"/>
            <a:ext cx="3046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profit: $245</a:t>
            </a:r>
          </a:p>
        </p:txBody>
      </p:sp>
      <p:sp>
        <p:nvSpPr>
          <p:cNvPr id="27" name="Slide Number Placeholder 23">
            <a:extLst>
              <a:ext uri="{FF2B5EF4-FFF2-40B4-BE49-F238E27FC236}">
                <a16:creationId xmlns:a16="http://schemas.microsoft.com/office/drawing/2014/main" id="{D8DA0B4F-9C57-474D-6DC9-433A7715B9F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135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4593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 (Fractional)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2715751-BBD6-53B5-E1FC-B560EE319F45}"/>
              </a:ext>
            </a:extLst>
          </p:cNvPr>
          <p:cNvGraphicFramePr>
            <a:graphicFrameLocks noGrp="1"/>
          </p:cNvGraphicFramePr>
          <p:nvPr/>
        </p:nvGraphicFramePr>
        <p:xfrm>
          <a:off x="10712525" y="317757"/>
          <a:ext cx="1350282" cy="4063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0282">
                  <a:extLst>
                    <a:ext uri="{9D8B030D-6E8A-4147-A177-3AD203B41FA5}">
                      <a16:colId xmlns:a16="http://schemas.microsoft.com/office/drawing/2014/main" val="39367374"/>
                    </a:ext>
                  </a:extLst>
                </a:gridCol>
              </a:tblGrid>
              <a:tr h="40637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74287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82A1B7-9A38-187E-D983-A55234C1CE1C}"/>
              </a:ext>
            </a:extLst>
          </p:cNvPr>
          <p:cNvSpPr txBox="1"/>
          <p:nvPr/>
        </p:nvSpPr>
        <p:spPr>
          <a:xfrm>
            <a:off x="10729162" y="4381500"/>
            <a:ext cx="15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Knapsack (35)</a:t>
            </a:r>
          </a:p>
        </p:txBody>
      </p:sp>
      <p:pic>
        <p:nvPicPr>
          <p:cNvPr id="5122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D08D55E6-39CA-EB50-0250-AEEE3633C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543236" y="866494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F4AEB024-30A5-6D14-D6B4-C2C015D641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2718" r="7159"/>
          <a:stretch/>
        </p:blipFill>
        <p:spPr bwMode="auto">
          <a:xfrm>
            <a:off x="5637277" y="814200"/>
            <a:ext cx="963813" cy="108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uby Gemstone | Ruby Stone – GIA">
            <a:extLst>
              <a:ext uri="{FF2B5EF4-FFF2-40B4-BE49-F238E27FC236}">
                <a16:creationId xmlns:a16="http://schemas.microsoft.com/office/drawing/2014/main" id="{D2161F5A-7702-4E15-B26F-E67953C8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0" t="7212" r="26642" b="23318"/>
          <a:stretch/>
        </p:blipFill>
        <p:spPr bwMode="auto">
          <a:xfrm>
            <a:off x="8882588" y="667530"/>
            <a:ext cx="1055907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53BB282A-06ED-69ED-4C28-48F19A6F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30" y="814200"/>
            <a:ext cx="910868" cy="9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Buy 1000 oz Silver Bars - Goldcore">
            <a:extLst>
              <a:ext uri="{FF2B5EF4-FFF2-40B4-BE49-F238E27FC236}">
                <a16:creationId xmlns:a16="http://schemas.microsoft.com/office/drawing/2014/main" id="{337DD570-EF91-9225-29E3-CE57340EE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2808489" y="636517"/>
            <a:ext cx="1323082" cy="11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aterial] Copper Bar by TheZiovilUniverse on DeviantArt">
            <a:extLst>
              <a:ext uri="{FF2B5EF4-FFF2-40B4-BE49-F238E27FC236}">
                <a16:creationId xmlns:a16="http://schemas.microsoft.com/office/drawing/2014/main" id="{F93C79FC-4B3E-BF35-B91C-F68D3EA3A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415" y="415236"/>
            <a:ext cx="1678629" cy="167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BCB7BA15-AD6C-D967-81C3-FA41CD5C5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58008" y="609407"/>
            <a:ext cx="1350282" cy="13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918AE-22C3-81DB-4835-3CC619D0BA6D}"/>
              </a:ext>
            </a:extLst>
          </p:cNvPr>
          <p:cNvSpPr txBox="1"/>
          <p:nvPr/>
        </p:nvSpPr>
        <p:spPr>
          <a:xfrm>
            <a:off x="5451512" y="1901395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100</a:t>
            </a:r>
          </a:p>
          <a:p>
            <a:r>
              <a:rPr lang="en-US" sz="2000" dirty="0"/>
              <a:t>Weight: 20</a:t>
            </a:r>
          </a:p>
          <a:p>
            <a:r>
              <a:rPr lang="en-US" sz="2000" b="1" dirty="0"/>
              <a:t>Ratio: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56BD9F-BD2B-C3E7-922A-A47243DD03B6}"/>
              </a:ext>
            </a:extLst>
          </p:cNvPr>
          <p:cNvSpPr txBox="1"/>
          <p:nvPr/>
        </p:nvSpPr>
        <p:spPr>
          <a:xfrm>
            <a:off x="1543236" y="1783751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40</a:t>
            </a:r>
          </a:p>
          <a:p>
            <a:r>
              <a:rPr lang="en-US" sz="2000" dirty="0"/>
              <a:t>Weight: 5</a:t>
            </a:r>
          </a:p>
          <a:p>
            <a:r>
              <a:rPr lang="en-US" sz="2000" b="1" dirty="0"/>
              <a:t>Ratio: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E4571-6DBE-1779-C975-06FBCE1E8C5A}"/>
              </a:ext>
            </a:extLst>
          </p:cNvPr>
          <p:cNvSpPr txBox="1"/>
          <p:nvPr/>
        </p:nvSpPr>
        <p:spPr>
          <a:xfrm>
            <a:off x="8709421" y="1901395"/>
            <a:ext cx="1384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10:</a:t>
            </a:r>
          </a:p>
          <a:p>
            <a:r>
              <a:rPr lang="en-US" sz="2000" b="1" dirty="0"/>
              <a:t>Ratio 1.3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0D89D-EF14-ECAB-FC8C-41102F39512A}"/>
              </a:ext>
            </a:extLst>
          </p:cNvPr>
          <p:cNvSpPr txBox="1"/>
          <p:nvPr/>
        </p:nvSpPr>
        <p:spPr>
          <a:xfrm>
            <a:off x="2719583" y="1812250"/>
            <a:ext cx="1315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88</a:t>
            </a:r>
          </a:p>
          <a:p>
            <a:r>
              <a:rPr lang="en-US" sz="2000" dirty="0"/>
              <a:t>Weight: 12</a:t>
            </a:r>
          </a:p>
          <a:p>
            <a:r>
              <a:rPr lang="en-US" sz="2000" dirty="0"/>
              <a:t>Ratio: </a:t>
            </a:r>
            <a:r>
              <a:rPr lang="en-US" sz="2000" b="1" dirty="0"/>
              <a:t>7.33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792DC9-4452-9530-9DBF-BA4A613A6D46}"/>
              </a:ext>
            </a:extLst>
          </p:cNvPr>
          <p:cNvSpPr txBox="1"/>
          <p:nvPr/>
        </p:nvSpPr>
        <p:spPr>
          <a:xfrm>
            <a:off x="4109801" y="1823898"/>
            <a:ext cx="1198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52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B613-0001-AB53-8659-915C15855206}"/>
              </a:ext>
            </a:extLst>
          </p:cNvPr>
          <p:cNvSpPr txBox="1"/>
          <p:nvPr/>
        </p:nvSpPr>
        <p:spPr>
          <a:xfrm>
            <a:off x="6953670" y="1823898"/>
            <a:ext cx="1458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13</a:t>
            </a:r>
          </a:p>
          <a:p>
            <a:r>
              <a:rPr lang="en-US" sz="2000" dirty="0"/>
              <a:t>Weight: 8</a:t>
            </a:r>
          </a:p>
          <a:p>
            <a:r>
              <a:rPr lang="en-US" sz="2000" b="1" dirty="0"/>
              <a:t>Ratio: 1.625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96BE8-DFDF-6D2F-D7FD-5087F0BD2982}"/>
              </a:ext>
            </a:extLst>
          </p:cNvPr>
          <p:cNvSpPr txBox="1"/>
          <p:nvPr/>
        </p:nvSpPr>
        <p:spPr>
          <a:xfrm>
            <a:off x="148507" y="1845279"/>
            <a:ext cx="11860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Value: 20</a:t>
            </a:r>
          </a:p>
          <a:p>
            <a:r>
              <a:rPr lang="en-US" sz="2000" dirty="0"/>
              <a:t>Weight: 1</a:t>
            </a:r>
          </a:p>
          <a:p>
            <a:r>
              <a:rPr lang="en-US" sz="2000" b="1" dirty="0"/>
              <a:t>Ratio: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EB6C3-D340-BD58-1D78-5F1B18EC4C73}"/>
              </a:ext>
            </a:extLst>
          </p:cNvPr>
          <p:cNvSpPr txBox="1"/>
          <p:nvPr/>
        </p:nvSpPr>
        <p:spPr>
          <a:xfrm>
            <a:off x="61942" y="3707487"/>
            <a:ext cx="4643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based on ratio</a:t>
            </a:r>
          </a:p>
          <a:p>
            <a:pPr marL="457200" indent="-457200">
              <a:buAutoNum type="arabicPeriod"/>
            </a:pPr>
            <a:r>
              <a:rPr lang="en-US" sz="2400" dirty="0"/>
              <a:t>Iterate through sorted list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not exceed the capacity, add it</a:t>
            </a:r>
          </a:p>
          <a:p>
            <a:pPr marL="914400" lvl="1" indent="-457200">
              <a:buAutoNum type="arabicPeriod"/>
            </a:pPr>
            <a:r>
              <a:rPr lang="en-US" sz="2400" dirty="0"/>
              <a:t>If adding item will exceed the capacity, take a fraction of it to fill the remaining space of knapsack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69F345-4937-1A9C-77DB-0DA1B7F9C259}"/>
              </a:ext>
            </a:extLst>
          </p:cNvPr>
          <p:cNvSpPr txBox="1"/>
          <p:nvPr/>
        </p:nvSpPr>
        <p:spPr>
          <a:xfrm>
            <a:off x="127905" y="2816264"/>
            <a:ext cx="296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Knapsack capacity: 35</a:t>
            </a:r>
          </a:p>
        </p:txBody>
      </p:sp>
      <p:pic>
        <p:nvPicPr>
          <p:cNvPr id="14" name="Picture 14" descr="Gem in the Spotlight: Pearl : Adored Across the Ages for Purity and Beauty  : Arden Jewelers">
            <a:extLst>
              <a:ext uri="{FF2B5EF4-FFF2-40B4-BE49-F238E27FC236}">
                <a16:creationId xmlns:a16="http://schemas.microsoft.com/office/drawing/2014/main" id="{F082A18E-5D0C-7EE0-65C9-EC940108F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0" t="9733" r="12409" b="17249"/>
          <a:stretch/>
        </p:blipFill>
        <p:spPr bwMode="auto">
          <a:xfrm>
            <a:off x="10970960" y="3516970"/>
            <a:ext cx="779740" cy="76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merald Value, Price, and Jewelry Information - International Gem Society">
            <a:extLst>
              <a:ext uri="{FF2B5EF4-FFF2-40B4-BE49-F238E27FC236}">
                <a16:creationId xmlns:a16="http://schemas.microsoft.com/office/drawing/2014/main" id="{5D48CE68-96DF-0F9E-7EC0-BD0F7E86C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6805" r="21389" b="27222"/>
          <a:stretch/>
        </p:blipFill>
        <p:spPr bwMode="auto">
          <a:xfrm>
            <a:off x="10832553" y="2722153"/>
            <a:ext cx="1056554" cy="7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Buy 1000 oz Silver Bars - Goldcore">
            <a:extLst>
              <a:ext uri="{FF2B5EF4-FFF2-40B4-BE49-F238E27FC236}">
                <a16:creationId xmlns:a16="http://schemas.microsoft.com/office/drawing/2014/main" id="{A6BB2535-B0ED-B545-B371-6363C1084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20770"/>
          <a:stretch/>
        </p:blipFill>
        <p:spPr bwMode="auto">
          <a:xfrm>
            <a:off x="10899102" y="1968417"/>
            <a:ext cx="855136" cy="76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ound Blue Sapphires - Natural Round Blue Sapphire - Do Amore">
            <a:extLst>
              <a:ext uri="{FF2B5EF4-FFF2-40B4-BE49-F238E27FC236}">
                <a16:creationId xmlns:a16="http://schemas.microsoft.com/office/drawing/2014/main" id="{6471AC12-4063-E346-256C-766140C8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51" y="1213331"/>
            <a:ext cx="641580" cy="64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Quality Fake Gold Bar Paperweight Desk Office Plate Table Decor Bullion  Stop | eBay">
            <a:extLst>
              <a:ext uri="{FF2B5EF4-FFF2-40B4-BE49-F238E27FC236}">
                <a16:creationId xmlns:a16="http://schemas.microsoft.com/office/drawing/2014/main" id="{5B81C13B-39E7-C0FA-E05C-49AFDF960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-43815" r="10557" b="52934"/>
          <a:stretch/>
        </p:blipFill>
        <p:spPr bwMode="auto">
          <a:xfrm>
            <a:off x="10863750" y="-38396"/>
            <a:ext cx="925839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08ECBF-A969-1F40-0EC0-F4C21AE449AD}"/>
              </a:ext>
            </a:extLst>
          </p:cNvPr>
          <p:cNvSpPr txBox="1"/>
          <p:nvPr/>
        </p:nvSpPr>
        <p:spPr>
          <a:xfrm>
            <a:off x="4843757" y="3258879"/>
            <a:ext cx="497322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Pearl:  20</a:t>
            </a:r>
          </a:p>
          <a:p>
            <a:r>
              <a:rPr lang="en-US" sz="3200" dirty="0"/>
              <a:t>Emerald: 40</a:t>
            </a:r>
          </a:p>
          <a:p>
            <a:r>
              <a:rPr lang="en-US" sz="3200" dirty="0"/>
              <a:t>Silver: 88</a:t>
            </a:r>
          </a:p>
          <a:p>
            <a:r>
              <a:rPr lang="en-US" sz="3200" dirty="0"/>
              <a:t>Sapphire: 52</a:t>
            </a:r>
          </a:p>
          <a:p>
            <a:r>
              <a:rPr lang="en-US" sz="3200" dirty="0"/>
              <a:t>9/20 of a gold bar: 9 * 5 = 45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D6328C-307E-0056-BB18-7EA969905B45}"/>
              </a:ext>
            </a:extLst>
          </p:cNvPr>
          <p:cNvCxnSpPr/>
          <p:nvPr/>
        </p:nvCxnSpPr>
        <p:spPr>
          <a:xfrm>
            <a:off x="8804671" y="4857750"/>
            <a:ext cx="0" cy="4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F6BECA-1542-431C-CF29-8C930DE98194}"/>
              </a:ext>
            </a:extLst>
          </p:cNvPr>
          <p:cNvSpPr txBox="1"/>
          <p:nvPr/>
        </p:nvSpPr>
        <p:spPr>
          <a:xfrm>
            <a:off x="8302354" y="4566166"/>
            <a:ext cx="100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ratio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E4F18F8-3E16-307F-92A3-362FA600572E}"/>
                  </a:ext>
                </a:extLst>
              </p14:cNvPr>
              <p14:cNvContentPartPr/>
              <p14:nvPr/>
            </p14:nvContentPartPr>
            <p14:xfrm>
              <a:off x="4762260" y="5800335"/>
              <a:ext cx="5294880" cy="9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E4F18F8-3E16-307F-92A3-362FA60057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6260" y="5764335"/>
                <a:ext cx="536652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D505A179-C6C1-740A-6C85-E35E5966B651}"/>
              </a:ext>
            </a:extLst>
          </p:cNvPr>
          <p:cNvGrpSpPr/>
          <p:nvPr/>
        </p:nvGrpSpPr>
        <p:grpSpPr>
          <a:xfrm>
            <a:off x="4333860" y="4257375"/>
            <a:ext cx="415800" cy="320040"/>
            <a:chOff x="4333860" y="4257375"/>
            <a:chExt cx="4158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BB2E26-C538-3B87-9D7F-07AE3074391F}"/>
                    </a:ext>
                  </a:extLst>
                </p14:cNvPr>
                <p14:cNvContentPartPr/>
                <p14:nvPr/>
              </p14:nvContentPartPr>
              <p14:xfrm>
                <a:off x="4486140" y="4257375"/>
                <a:ext cx="86040" cy="320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BB2E26-C538-3B87-9D7F-07AE307439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50140" y="4221375"/>
                  <a:ext cx="1576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F184907-043A-B476-4F46-3849A6C6B665}"/>
                    </a:ext>
                  </a:extLst>
                </p14:cNvPr>
                <p14:cNvContentPartPr/>
                <p14:nvPr/>
              </p14:nvContentPartPr>
              <p14:xfrm>
                <a:off x="4333860" y="4380135"/>
                <a:ext cx="415800" cy="9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184907-043A-B476-4F46-3849A6C6B6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97860" y="4344001"/>
                  <a:ext cx="487440" cy="16874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61AEB51-8804-FC08-7AB4-6AEF88A15EFF}"/>
              </a:ext>
            </a:extLst>
          </p:cNvPr>
          <p:cNvSpPr txBox="1"/>
          <p:nvPr/>
        </p:nvSpPr>
        <p:spPr>
          <a:xfrm>
            <a:off x="4762260" y="6028614"/>
            <a:ext cx="3046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profit: $245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71492C-A289-BA8D-68C5-E7203426C3D2}"/>
              </a:ext>
            </a:extLst>
          </p:cNvPr>
          <p:cNvSpPr/>
          <p:nvPr/>
        </p:nvSpPr>
        <p:spPr>
          <a:xfrm>
            <a:off x="867535" y="639016"/>
            <a:ext cx="9600318" cy="5407283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In the </a:t>
            </a:r>
            <a:r>
              <a:rPr lang="en-US" sz="4000" b="1" dirty="0">
                <a:solidFill>
                  <a:schemeClr val="tx1"/>
                </a:solidFill>
              </a:rPr>
              <a:t>fractional</a:t>
            </a:r>
            <a:r>
              <a:rPr lang="en-US" sz="4000" dirty="0">
                <a:solidFill>
                  <a:schemeClr val="tx1"/>
                </a:solidFill>
              </a:rPr>
              <a:t> knapsack problem, the greedy approach </a:t>
            </a:r>
            <a:r>
              <a:rPr lang="en-US" sz="4000" b="1" dirty="0">
                <a:solidFill>
                  <a:schemeClr val="tx1"/>
                </a:solidFill>
              </a:rPr>
              <a:t>will</a:t>
            </a:r>
            <a:r>
              <a:rPr lang="en-US" sz="4000" dirty="0">
                <a:solidFill>
                  <a:schemeClr val="tx1"/>
                </a:solidFill>
              </a:rPr>
              <a:t> guarantee an optimal solution</a:t>
            </a:r>
          </a:p>
        </p:txBody>
      </p:sp>
      <p:sp>
        <p:nvSpPr>
          <p:cNvPr id="28" name="Slide Number Placeholder 23">
            <a:extLst>
              <a:ext uri="{FF2B5EF4-FFF2-40B4-BE49-F238E27FC236}">
                <a16:creationId xmlns:a16="http://schemas.microsoft.com/office/drawing/2014/main" id="{D71601A4-3BB7-2FB4-8CA1-E7C34C82DB0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0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67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Eating at a Buffet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9CFDE-2D03-27B5-D847-3DF4A593B245}"/>
              </a:ext>
            </a:extLst>
          </p:cNvPr>
          <p:cNvSpPr txBox="1"/>
          <p:nvPr/>
        </p:nvSpPr>
        <p:spPr>
          <a:xfrm>
            <a:off x="640681" y="843225"/>
            <a:ext cx="10910637" cy="6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pay D dollars to enter a buffer. You can eat only N items before you get full. You know the cost of every item in the buffet</a:t>
            </a:r>
          </a:p>
        </p:txBody>
      </p:sp>
      <p:pic>
        <p:nvPicPr>
          <p:cNvPr id="3074" name="Picture 2" descr="Breakfast Steak Recipe | Ree Drummond | Food Network">
            <a:extLst>
              <a:ext uri="{FF2B5EF4-FFF2-40B4-BE49-F238E27FC236}">
                <a16:creationId xmlns:a16="http://schemas.microsoft.com/office/drawing/2014/main" id="{1FB1F179-8EE0-15A5-6E90-80CEB4DE6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20544" r="8794" b="18367"/>
          <a:stretch/>
        </p:blipFill>
        <p:spPr bwMode="auto">
          <a:xfrm>
            <a:off x="342332" y="1726391"/>
            <a:ext cx="2032413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mon Salmon Roast Steakisolated On White Background Stock Photo -  Download Image Now - iStock">
            <a:extLst>
              <a:ext uri="{FF2B5EF4-FFF2-40B4-BE49-F238E27FC236}">
                <a16:creationId xmlns:a16="http://schemas.microsoft.com/office/drawing/2014/main" id="{B824E065-7B2B-4380-A96B-CC99FA189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420" r="12022" b="15344"/>
          <a:stretch/>
        </p:blipFill>
        <p:spPr bwMode="auto">
          <a:xfrm>
            <a:off x="9723520" y="1655057"/>
            <a:ext cx="1875453" cy="9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tter Seared Lobster Tails - Cafe Delites">
            <a:extLst>
              <a:ext uri="{FF2B5EF4-FFF2-40B4-BE49-F238E27FC236}">
                <a16:creationId xmlns:a16="http://schemas.microsoft.com/office/drawing/2014/main" id="{66877A54-4142-FAF8-BDCC-0C919FAF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01" y="1655057"/>
            <a:ext cx="1429775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y Fieri's Crispy Chicken Tenders Recipes">
            <a:extLst>
              <a:ext uri="{FF2B5EF4-FFF2-40B4-BE49-F238E27FC236}">
                <a16:creationId xmlns:a16="http://schemas.microsoft.com/office/drawing/2014/main" id="{D6D14002-6896-AA34-BD96-2595F74D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31" y="1492664"/>
            <a:ext cx="2042535" cy="13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sh Vegetable Salad Plate Isolated On White Stock Photo, Picture And  Royalty Free Image. Image 38098391.">
            <a:extLst>
              <a:ext uri="{FF2B5EF4-FFF2-40B4-BE49-F238E27FC236}">
                <a16:creationId xmlns:a16="http://schemas.microsoft.com/office/drawing/2014/main" id="{5AB0AB00-041B-A36B-20EE-2D666D6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80" y="1655057"/>
            <a:ext cx="1748951" cy="11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aghetti all'Assassina (Spicy Singed Tomato Pasta) Recipe - NYT Cooking">
            <a:extLst>
              <a:ext uri="{FF2B5EF4-FFF2-40B4-BE49-F238E27FC236}">
                <a16:creationId xmlns:a16="http://schemas.microsoft.com/office/drawing/2014/main" id="{7AA1ECEA-153A-9954-6A2C-CAE42DB1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246" y="1542201"/>
            <a:ext cx="1205203" cy="12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825C-11E9-4FEC-B6BB-61DA3AA1B250}"/>
              </a:ext>
            </a:extLst>
          </p:cNvPr>
          <p:cNvSpPr txBox="1"/>
          <p:nvPr/>
        </p:nvSpPr>
        <p:spPr>
          <a:xfrm>
            <a:off x="6797426" y="29671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6C1-F090-5C63-E5C3-C598789D1C0F}"/>
              </a:ext>
            </a:extLst>
          </p:cNvPr>
          <p:cNvSpPr txBox="1"/>
          <p:nvPr/>
        </p:nvSpPr>
        <p:spPr>
          <a:xfrm>
            <a:off x="1068529" y="2838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31718-8199-2522-8B45-4974F374D532}"/>
              </a:ext>
            </a:extLst>
          </p:cNvPr>
          <p:cNvSpPr txBox="1"/>
          <p:nvPr/>
        </p:nvSpPr>
        <p:spPr>
          <a:xfrm>
            <a:off x="8483985" y="284270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90E8-3746-35E3-FFAD-2D37AD3BD2BD}"/>
              </a:ext>
            </a:extLst>
          </p:cNvPr>
          <p:cNvSpPr txBox="1"/>
          <p:nvPr/>
        </p:nvSpPr>
        <p:spPr>
          <a:xfrm>
            <a:off x="10393384" y="28213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D3530-1E21-1369-1B8A-FFF2D5162F1A}"/>
              </a:ext>
            </a:extLst>
          </p:cNvPr>
          <p:cNvSpPr txBox="1"/>
          <p:nvPr/>
        </p:nvSpPr>
        <p:spPr>
          <a:xfrm>
            <a:off x="4970836" y="2898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5C639-EA29-99A0-5F46-6103A83F96B3}"/>
              </a:ext>
            </a:extLst>
          </p:cNvPr>
          <p:cNvSpPr txBox="1"/>
          <p:nvPr/>
        </p:nvSpPr>
        <p:spPr>
          <a:xfrm>
            <a:off x="2994870" y="2838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D3AA-7915-74E4-F504-19D115F82140}"/>
              </a:ext>
            </a:extLst>
          </p:cNvPr>
          <p:cNvSpPr txBox="1"/>
          <p:nvPr/>
        </p:nvSpPr>
        <p:spPr>
          <a:xfrm>
            <a:off x="2183363" y="3816660"/>
            <a:ext cx="7651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goal is to get the most “bang for our buck”, </a:t>
            </a:r>
          </a:p>
          <a:p>
            <a:endParaRPr lang="en-US" sz="2800" dirty="0"/>
          </a:p>
          <a:p>
            <a:r>
              <a:rPr lang="en-US" sz="2800" dirty="0"/>
              <a:t>aka. maximize 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 = (D – S) </a:t>
            </a:r>
            <a:r>
              <a:rPr lang="en-US" sz="2800" dirty="0"/>
              <a:t>where S is the sum of the N items we ate at the buffet 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35D925BA-9AA0-EF55-541C-352C3EFCA9A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849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687EA809-A885-3D06-4589-CC7B927B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9622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6235D68E-D035-E585-6F6C-ABF2BA2A1DF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82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065C4D08-45A8-ADEE-1A48-B3FE4B8C5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112013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F95BDEB9-399D-E22B-A325-AD4E18747A2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1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065C4D08-45A8-ADEE-1A48-B3FE4B8C5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112013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094864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DD731AC7-DE2A-6C62-F016-670CA71A8A7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33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094864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E4BC-1B63-90E9-6E87-309302584A7A}"/>
              </a:ext>
            </a:extLst>
          </p:cNvPr>
          <p:cNvSpPr txBox="1"/>
          <p:nvPr/>
        </p:nvSpPr>
        <p:spPr>
          <a:xfrm>
            <a:off x="4278160" y="517790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DC3C9852-314A-8D31-DD19-0E70F165D39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02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094864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E4BC-1B63-90E9-6E87-309302584A7A}"/>
              </a:ext>
            </a:extLst>
          </p:cNvPr>
          <p:cNvSpPr txBox="1"/>
          <p:nvPr/>
        </p:nvSpPr>
        <p:spPr>
          <a:xfrm>
            <a:off x="4278160" y="517790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459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Any ideas to achieve our goal?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91CDE3ED-A773-0859-2EC4-13E42D9BAAA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508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094864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E4BC-1B63-90E9-6E87-309302584A7A}"/>
              </a:ext>
            </a:extLst>
          </p:cNvPr>
          <p:cNvSpPr txBox="1"/>
          <p:nvPr/>
        </p:nvSpPr>
        <p:spPr>
          <a:xfrm>
            <a:off x="4278160" y="517790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2C329403-31AF-9DE2-E6CC-63A408185ADE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38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ED58B629-AA12-3797-F092-FFB07F07E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110363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53E4BC-1B63-90E9-6E87-309302584A7A}"/>
              </a:ext>
            </a:extLst>
          </p:cNvPr>
          <p:cNvSpPr txBox="1"/>
          <p:nvPr/>
        </p:nvSpPr>
        <p:spPr>
          <a:xfrm>
            <a:off x="1935897" y="221772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55FD00DE-4C8F-D316-E0A8-FE02188DBBB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967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42876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326172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8EDE6009-D64F-5F58-7EE7-D5CEB590E8B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50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35897" y="93228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2119193" y="209399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98043196-B6DB-AB01-AE05-2011DB728B97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4828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7172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32B7E93-A9A3-C1CA-953E-9356CF5B1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35897" y="93228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9B0-2C25-C2ED-6149-E52EB4F2E76C}"/>
              </a:ext>
            </a:extLst>
          </p:cNvPr>
          <p:cNvSpPr txBox="1"/>
          <p:nvPr/>
        </p:nvSpPr>
        <p:spPr>
          <a:xfrm>
            <a:off x="2119193" y="209399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E1076E-B283-8108-BFFF-9C7E2A18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3061" y="403155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1561D-995C-EFEC-4C71-4B58EFC87FE5}"/>
              </a:ext>
            </a:extLst>
          </p:cNvPr>
          <p:cNvSpPr txBox="1"/>
          <p:nvPr/>
        </p:nvSpPr>
        <p:spPr>
          <a:xfrm>
            <a:off x="397847" y="51932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min</a:t>
            </a:r>
          </a:p>
        </p:txBody>
      </p:sp>
      <p:sp>
        <p:nvSpPr>
          <p:cNvPr id="12" name="Slide Number Placeholder 23">
            <a:extLst>
              <a:ext uri="{FF2B5EF4-FFF2-40B4-BE49-F238E27FC236}">
                <a16:creationId xmlns:a16="http://schemas.microsoft.com/office/drawing/2014/main" id="{DE2BD757-D01A-5BA9-438B-D3FF565EE25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4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67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Eating at a Buffet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9CFDE-2D03-27B5-D847-3DF4A593B245}"/>
              </a:ext>
            </a:extLst>
          </p:cNvPr>
          <p:cNvSpPr txBox="1"/>
          <p:nvPr/>
        </p:nvSpPr>
        <p:spPr>
          <a:xfrm>
            <a:off x="640681" y="843225"/>
            <a:ext cx="10910637" cy="6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pay D dollars to enter a buffer. You can eat only N items before you get full. You know the cost of every item in the buffet</a:t>
            </a:r>
          </a:p>
        </p:txBody>
      </p:sp>
      <p:pic>
        <p:nvPicPr>
          <p:cNvPr id="3074" name="Picture 2" descr="Breakfast Steak Recipe | Ree Drummond | Food Network">
            <a:extLst>
              <a:ext uri="{FF2B5EF4-FFF2-40B4-BE49-F238E27FC236}">
                <a16:creationId xmlns:a16="http://schemas.microsoft.com/office/drawing/2014/main" id="{1FB1F179-8EE0-15A5-6E90-80CEB4DE6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20544" r="8794" b="18367"/>
          <a:stretch/>
        </p:blipFill>
        <p:spPr bwMode="auto">
          <a:xfrm>
            <a:off x="342332" y="1726391"/>
            <a:ext cx="2032413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mon Salmon Roast Steakisolated On White Background Stock Photo -  Download Image Now - iStock">
            <a:extLst>
              <a:ext uri="{FF2B5EF4-FFF2-40B4-BE49-F238E27FC236}">
                <a16:creationId xmlns:a16="http://schemas.microsoft.com/office/drawing/2014/main" id="{B824E065-7B2B-4380-A96B-CC99FA189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420" r="12022" b="15344"/>
          <a:stretch/>
        </p:blipFill>
        <p:spPr bwMode="auto">
          <a:xfrm>
            <a:off x="9723520" y="1655057"/>
            <a:ext cx="1875453" cy="9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tter Seared Lobster Tails - Cafe Delites">
            <a:extLst>
              <a:ext uri="{FF2B5EF4-FFF2-40B4-BE49-F238E27FC236}">
                <a16:creationId xmlns:a16="http://schemas.microsoft.com/office/drawing/2014/main" id="{66877A54-4142-FAF8-BDCC-0C919FAF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01" y="1655057"/>
            <a:ext cx="1429775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y Fieri's Crispy Chicken Tenders Recipes">
            <a:extLst>
              <a:ext uri="{FF2B5EF4-FFF2-40B4-BE49-F238E27FC236}">
                <a16:creationId xmlns:a16="http://schemas.microsoft.com/office/drawing/2014/main" id="{D6D14002-6896-AA34-BD96-2595F74D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31" y="1492664"/>
            <a:ext cx="2042535" cy="13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sh Vegetable Salad Plate Isolated On White Stock Photo, Picture And  Royalty Free Image. Image 38098391.">
            <a:extLst>
              <a:ext uri="{FF2B5EF4-FFF2-40B4-BE49-F238E27FC236}">
                <a16:creationId xmlns:a16="http://schemas.microsoft.com/office/drawing/2014/main" id="{5AB0AB00-041B-A36B-20EE-2D666D6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80" y="1655057"/>
            <a:ext cx="1748951" cy="11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aghetti all'Assassina (Spicy Singed Tomato Pasta) Recipe - NYT Cooking">
            <a:extLst>
              <a:ext uri="{FF2B5EF4-FFF2-40B4-BE49-F238E27FC236}">
                <a16:creationId xmlns:a16="http://schemas.microsoft.com/office/drawing/2014/main" id="{7AA1ECEA-153A-9954-6A2C-CAE42DB1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246" y="1542201"/>
            <a:ext cx="1205203" cy="12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825C-11E9-4FEC-B6BB-61DA3AA1B250}"/>
              </a:ext>
            </a:extLst>
          </p:cNvPr>
          <p:cNvSpPr txBox="1"/>
          <p:nvPr/>
        </p:nvSpPr>
        <p:spPr>
          <a:xfrm>
            <a:off x="6797426" y="296713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6C1-F090-5C63-E5C3-C598789D1C0F}"/>
              </a:ext>
            </a:extLst>
          </p:cNvPr>
          <p:cNvSpPr txBox="1"/>
          <p:nvPr/>
        </p:nvSpPr>
        <p:spPr>
          <a:xfrm>
            <a:off x="1068529" y="2838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31718-8199-2522-8B45-4974F374D532}"/>
              </a:ext>
            </a:extLst>
          </p:cNvPr>
          <p:cNvSpPr txBox="1"/>
          <p:nvPr/>
        </p:nvSpPr>
        <p:spPr>
          <a:xfrm>
            <a:off x="8483985" y="284270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90E8-3746-35E3-FFAD-2D37AD3BD2BD}"/>
              </a:ext>
            </a:extLst>
          </p:cNvPr>
          <p:cNvSpPr txBox="1"/>
          <p:nvPr/>
        </p:nvSpPr>
        <p:spPr>
          <a:xfrm>
            <a:off x="10393384" y="28213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D3530-1E21-1369-1B8A-FFF2D5162F1A}"/>
              </a:ext>
            </a:extLst>
          </p:cNvPr>
          <p:cNvSpPr txBox="1"/>
          <p:nvPr/>
        </p:nvSpPr>
        <p:spPr>
          <a:xfrm>
            <a:off x="4970836" y="28986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5C639-EA29-99A0-5F46-6103A83F96B3}"/>
              </a:ext>
            </a:extLst>
          </p:cNvPr>
          <p:cNvSpPr txBox="1"/>
          <p:nvPr/>
        </p:nvSpPr>
        <p:spPr>
          <a:xfrm>
            <a:off x="2994870" y="28380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D3AA-7915-74E4-F504-19D115F82140}"/>
              </a:ext>
            </a:extLst>
          </p:cNvPr>
          <p:cNvSpPr txBox="1"/>
          <p:nvPr/>
        </p:nvSpPr>
        <p:spPr>
          <a:xfrm>
            <a:off x="2183363" y="3816660"/>
            <a:ext cx="7651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goal is to get the most “bang for our buck”, </a:t>
            </a:r>
          </a:p>
          <a:p>
            <a:endParaRPr lang="en-US" sz="2800" dirty="0"/>
          </a:p>
          <a:p>
            <a:r>
              <a:rPr lang="en-US" sz="2800" dirty="0"/>
              <a:t>aka. maximize 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 = (D – S) </a:t>
            </a:r>
            <a:r>
              <a:rPr lang="en-US" sz="2800" dirty="0"/>
              <a:t>where S is the sum of the N items we ate at the buffet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A99D4-1E7C-B58F-4C5B-9B01C9FD0EA1}"/>
              </a:ext>
            </a:extLst>
          </p:cNvPr>
          <p:cNvSpPr txBox="1"/>
          <p:nvPr/>
        </p:nvSpPr>
        <p:spPr>
          <a:xfrm>
            <a:off x="2852335" y="6144835"/>
            <a:ext cx="1141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00FF00"/>
                </a:highlight>
              </a:rPr>
              <a:t>Ideas?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6E525454-86A6-8F5D-4910-5EE754F64B4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14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E1076E-B283-8108-BFFF-9C7E2A18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3061" y="4031554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1561D-995C-EFEC-4C71-4B58EFC87FE5}"/>
              </a:ext>
            </a:extLst>
          </p:cNvPr>
          <p:cNvSpPr txBox="1"/>
          <p:nvPr/>
        </p:nvSpPr>
        <p:spPr>
          <a:xfrm>
            <a:off x="397847" y="519326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min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491A883D-9F2A-9577-D8EE-F0E51282DF27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583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E1076E-B283-8108-BFFF-9C7E2A18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35897" y="105921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1561D-995C-EFEC-4C71-4B58EFC87FE5}"/>
              </a:ext>
            </a:extLst>
          </p:cNvPr>
          <p:cNvSpPr txBox="1"/>
          <p:nvPr/>
        </p:nvSpPr>
        <p:spPr>
          <a:xfrm>
            <a:off x="2060683" y="222093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min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A078ACAE-256F-03AF-CDCC-A62B6BFF1C2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62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5506157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5739171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E1076E-B283-8108-BFFF-9C7E2A188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35897" y="105921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61561D-995C-EFEC-4C71-4B58EFC87FE5}"/>
              </a:ext>
            </a:extLst>
          </p:cNvPr>
          <p:cNvSpPr txBox="1"/>
          <p:nvPr/>
        </p:nvSpPr>
        <p:spPr>
          <a:xfrm>
            <a:off x="2060683" y="222093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min</a:t>
            </a:r>
          </a:p>
        </p:txBody>
      </p:sp>
      <p:pic>
        <p:nvPicPr>
          <p:cNvPr id="8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B6C9C227-A437-C0DA-9674-FE5FBBF31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1463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BDA66-D4B4-C8AF-C1E2-C5ECBF3158A2}"/>
              </a:ext>
            </a:extLst>
          </p:cNvPr>
          <p:cNvSpPr txBox="1"/>
          <p:nvPr/>
        </p:nvSpPr>
        <p:spPr>
          <a:xfrm>
            <a:off x="396249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min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15" name="Slide Number Placeholder 23">
            <a:extLst>
              <a:ext uri="{FF2B5EF4-FFF2-40B4-BE49-F238E27FC236}">
                <a16:creationId xmlns:a16="http://schemas.microsoft.com/office/drawing/2014/main" id="{56EB8145-2539-7515-F0A5-27C9A8996FC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98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84645AD2-C314-7A41-4AA2-F0E1B8D75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887420" y="1283373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7E908-B893-D8D2-4EEC-EEE24FAA6CB4}"/>
              </a:ext>
            </a:extLst>
          </p:cNvPr>
          <p:cNvSpPr txBox="1"/>
          <p:nvPr/>
        </p:nvSpPr>
        <p:spPr>
          <a:xfrm>
            <a:off x="2120434" y="23978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8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B6C9C227-A437-C0DA-9674-FE5FBBF31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1463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BDA66-D4B4-C8AF-C1E2-C5ECBF3158A2}"/>
              </a:ext>
            </a:extLst>
          </p:cNvPr>
          <p:cNvSpPr txBox="1"/>
          <p:nvPr/>
        </p:nvSpPr>
        <p:spPr>
          <a:xfrm>
            <a:off x="396249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min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F40C38DF-EBF3-A578-047F-1A3F7F083BC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66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8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B6C9C227-A437-C0DA-9674-FE5FBBF31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71463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BDA66-D4B4-C8AF-C1E2-C5ECBF3158A2}"/>
              </a:ext>
            </a:extLst>
          </p:cNvPr>
          <p:cNvSpPr txBox="1"/>
          <p:nvPr/>
        </p:nvSpPr>
        <p:spPr>
          <a:xfrm>
            <a:off x="396249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min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65C1E880-476B-83ED-5A24-BD02E699E62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60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8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B6C9C227-A437-C0DA-9674-FE5FBBF31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887420" y="966586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2BDA66-D4B4-C8AF-C1E2-C5ECBF3158A2}"/>
              </a:ext>
            </a:extLst>
          </p:cNvPr>
          <p:cNvSpPr txBox="1"/>
          <p:nvPr/>
        </p:nvSpPr>
        <p:spPr>
          <a:xfrm>
            <a:off x="2012206" y="21283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min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0E2C26AD-5C40-2345-C7EB-89B09A73CC1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26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589102" y="4006670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713888" y="5168384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5B6971A4-8B70-165F-B75A-BFEAAFD86A0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752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836752" y="966586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961538" y="212830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FA119474-E6B0-E8DA-0807-2F8E4AF782CF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927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944871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877387" y="21065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1223126" y="5913129"/>
            <a:ext cx="753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5289213-FE65-C989-7D38-1A360CDC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901882" y="387050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81E-976C-D28E-5B49-401B6FEE4CC8}"/>
              </a:ext>
            </a:extLst>
          </p:cNvPr>
          <p:cNvSpPr txBox="1"/>
          <p:nvPr/>
        </p:nvSpPr>
        <p:spPr>
          <a:xfrm>
            <a:off x="1026668" y="503221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8D2F49-9538-3918-F17E-4A9BC6576162}"/>
              </a:ext>
            </a:extLst>
          </p:cNvPr>
          <p:cNvSpPr txBox="1"/>
          <p:nvPr/>
        </p:nvSpPr>
        <p:spPr>
          <a:xfrm>
            <a:off x="9124951" y="5790018"/>
            <a:ext cx="2381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repeat this until your shift is over!</a:t>
            </a:r>
          </a:p>
        </p:txBody>
      </p:sp>
      <p:sp>
        <p:nvSpPr>
          <p:cNvPr id="10" name="Slide Number Placeholder 23">
            <a:extLst>
              <a:ext uri="{FF2B5EF4-FFF2-40B4-BE49-F238E27FC236}">
                <a16:creationId xmlns:a16="http://schemas.microsoft.com/office/drawing/2014/main" id="{CCB900C6-B88B-AFDB-7864-9D8CEB40025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8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944871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877387" y="21065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6494774" y="4555165"/>
            <a:ext cx="4325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5289213-FE65-C989-7D38-1A360CDC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901882" y="387050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81E-976C-D28E-5B49-401B6FEE4CC8}"/>
              </a:ext>
            </a:extLst>
          </p:cNvPr>
          <p:cNvSpPr txBox="1"/>
          <p:nvPr/>
        </p:nvSpPr>
        <p:spPr>
          <a:xfrm>
            <a:off x="1026668" y="503221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6D3D9-9696-2FE2-84B9-CE81B6B6DB04}"/>
              </a:ext>
            </a:extLst>
          </p:cNvPr>
          <p:cNvSpPr txBox="1"/>
          <p:nvPr/>
        </p:nvSpPr>
        <p:spPr>
          <a:xfrm>
            <a:off x="2094613" y="5913129"/>
            <a:ext cx="3504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Is this algorithm good?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F4CF7999-335C-310B-5290-FEE661D4733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684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67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Eating at a Buffet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9CFDE-2D03-27B5-D847-3DF4A593B245}"/>
              </a:ext>
            </a:extLst>
          </p:cNvPr>
          <p:cNvSpPr txBox="1"/>
          <p:nvPr/>
        </p:nvSpPr>
        <p:spPr>
          <a:xfrm>
            <a:off x="640681" y="843225"/>
            <a:ext cx="10910637" cy="6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pay D dollars to enter a buffer. You can eat only N items before you get full. You know the cost of every item in the buffet</a:t>
            </a:r>
          </a:p>
        </p:txBody>
      </p:sp>
      <p:pic>
        <p:nvPicPr>
          <p:cNvPr id="3074" name="Picture 2" descr="Breakfast Steak Recipe | Ree Drummond | Food Network">
            <a:extLst>
              <a:ext uri="{FF2B5EF4-FFF2-40B4-BE49-F238E27FC236}">
                <a16:creationId xmlns:a16="http://schemas.microsoft.com/office/drawing/2014/main" id="{1FB1F179-8EE0-15A5-6E90-80CEB4DE6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20544" r="8794" b="18367"/>
          <a:stretch/>
        </p:blipFill>
        <p:spPr bwMode="auto">
          <a:xfrm>
            <a:off x="2000481" y="1616149"/>
            <a:ext cx="2032413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mon Salmon Roast Steakisolated On White Background Stock Photo -  Download Image Now - iStock">
            <a:extLst>
              <a:ext uri="{FF2B5EF4-FFF2-40B4-BE49-F238E27FC236}">
                <a16:creationId xmlns:a16="http://schemas.microsoft.com/office/drawing/2014/main" id="{B824E065-7B2B-4380-A96B-CC99FA189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420" r="12022" b="15344"/>
          <a:stretch/>
        </p:blipFill>
        <p:spPr bwMode="auto">
          <a:xfrm>
            <a:off x="4379811" y="1694590"/>
            <a:ext cx="1875453" cy="9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tter Seared Lobster Tails - Cafe Delites">
            <a:extLst>
              <a:ext uri="{FF2B5EF4-FFF2-40B4-BE49-F238E27FC236}">
                <a16:creationId xmlns:a16="http://schemas.microsoft.com/office/drawing/2014/main" id="{66877A54-4142-FAF8-BDCC-0C919FAF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5" y="1619993"/>
            <a:ext cx="1429775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y Fieri's Crispy Chicken Tenders Recipes">
            <a:extLst>
              <a:ext uri="{FF2B5EF4-FFF2-40B4-BE49-F238E27FC236}">
                <a16:creationId xmlns:a16="http://schemas.microsoft.com/office/drawing/2014/main" id="{D6D14002-6896-AA34-BD96-2595F74D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75" y="1518551"/>
            <a:ext cx="2042535" cy="13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sh Vegetable Salad Plate Isolated On White Stock Photo, Picture And  Royalty Free Image. Image 38098391.">
            <a:extLst>
              <a:ext uri="{FF2B5EF4-FFF2-40B4-BE49-F238E27FC236}">
                <a16:creationId xmlns:a16="http://schemas.microsoft.com/office/drawing/2014/main" id="{5AB0AB00-041B-A36B-20EE-2D666D6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23" y="1634663"/>
            <a:ext cx="1748951" cy="11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aghetti all'Assassina (Spicy Singed Tomato Pasta) Recipe - NYT Cooking">
            <a:extLst>
              <a:ext uri="{FF2B5EF4-FFF2-40B4-BE49-F238E27FC236}">
                <a16:creationId xmlns:a16="http://schemas.microsoft.com/office/drawing/2014/main" id="{7AA1ECEA-153A-9954-6A2C-CAE42DB1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45" y="1501206"/>
            <a:ext cx="1205203" cy="12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825C-11E9-4FEC-B6BB-61DA3AA1B250}"/>
              </a:ext>
            </a:extLst>
          </p:cNvPr>
          <p:cNvSpPr txBox="1"/>
          <p:nvPr/>
        </p:nvSpPr>
        <p:spPr>
          <a:xfrm>
            <a:off x="751297" y="26865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6C1-F090-5C63-E5C3-C598789D1C0F}"/>
              </a:ext>
            </a:extLst>
          </p:cNvPr>
          <p:cNvSpPr txBox="1"/>
          <p:nvPr/>
        </p:nvSpPr>
        <p:spPr>
          <a:xfrm>
            <a:off x="2726678" y="27278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31718-8199-2522-8B45-4974F374D532}"/>
              </a:ext>
            </a:extLst>
          </p:cNvPr>
          <p:cNvSpPr txBox="1"/>
          <p:nvPr/>
        </p:nvSpPr>
        <p:spPr>
          <a:xfrm>
            <a:off x="6925084" y="27353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90E8-3746-35E3-FFAD-2D37AD3BD2BD}"/>
              </a:ext>
            </a:extLst>
          </p:cNvPr>
          <p:cNvSpPr txBox="1"/>
          <p:nvPr/>
        </p:nvSpPr>
        <p:spPr>
          <a:xfrm>
            <a:off x="5049675" y="27185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D3530-1E21-1369-1B8A-FFF2D5162F1A}"/>
              </a:ext>
            </a:extLst>
          </p:cNvPr>
          <p:cNvSpPr txBox="1"/>
          <p:nvPr/>
        </p:nvSpPr>
        <p:spPr>
          <a:xfrm>
            <a:off x="8743581" y="293311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5C639-EA29-99A0-5F46-6103A83F96B3}"/>
              </a:ext>
            </a:extLst>
          </p:cNvPr>
          <p:cNvSpPr txBox="1"/>
          <p:nvPr/>
        </p:nvSpPr>
        <p:spPr>
          <a:xfrm>
            <a:off x="10904979" y="292264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D3AA-7915-74E4-F504-19D115F82140}"/>
              </a:ext>
            </a:extLst>
          </p:cNvPr>
          <p:cNvSpPr txBox="1"/>
          <p:nvPr/>
        </p:nvSpPr>
        <p:spPr>
          <a:xfrm>
            <a:off x="0" y="3922660"/>
            <a:ext cx="7651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goal is to get the most “bang for our buck”, </a:t>
            </a:r>
          </a:p>
          <a:p>
            <a:endParaRPr lang="en-US" sz="2800" dirty="0"/>
          </a:p>
          <a:p>
            <a:r>
              <a:rPr lang="en-US" sz="2800" dirty="0"/>
              <a:t>aka. maximize 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 = (D – S) </a:t>
            </a:r>
            <a:r>
              <a:rPr lang="en-US" sz="2800" dirty="0"/>
              <a:t>where S is the sum of the N items we ate at the buffet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3A598-FCBD-4E63-1155-A4E8739F505E}"/>
              </a:ext>
            </a:extLst>
          </p:cNvPr>
          <p:cNvSpPr txBox="1"/>
          <p:nvPr/>
        </p:nvSpPr>
        <p:spPr>
          <a:xfrm>
            <a:off x="8149246" y="3946358"/>
            <a:ext cx="368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by their value</a:t>
            </a:r>
          </a:p>
          <a:p>
            <a:pPr lvl="1"/>
            <a:r>
              <a:rPr lang="en-US" sz="2400" dirty="0"/>
              <a:t>(greatest-to-least)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9EA948D1-65AB-59E4-B32B-D9FBF2901E9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208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4125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Being a Cashier at Walmart</a:t>
            </a:r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DCB082-F1EF-27A2-90E9-8F6FFA0E656A}"/>
              </a:ext>
            </a:extLst>
          </p:cNvPr>
          <p:cNvSpPr txBox="1"/>
          <p:nvPr/>
        </p:nvSpPr>
        <p:spPr>
          <a:xfrm>
            <a:off x="6162675" y="221018"/>
            <a:ext cx="55911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Customer are constantly arriving to a check out line. Walmart is open 24/7</a:t>
            </a:r>
          </a:p>
          <a:p>
            <a:endParaRPr lang="en-US" sz="2400" dirty="0"/>
          </a:p>
          <a:p>
            <a:r>
              <a:rPr lang="en-US" sz="2400" dirty="0"/>
              <a:t>Instead of first-in-first-out, you want to serve </a:t>
            </a:r>
            <a:r>
              <a:rPr lang="en-US" sz="2400" b="1" dirty="0"/>
              <a:t>as many customers as possible </a:t>
            </a:r>
            <a:r>
              <a:rPr lang="en-US" sz="2400" dirty="0"/>
              <a:t>in your 2-hour shift</a:t>
            </a:r>
          </a:p>
          <a:p>
            <a:endParaRPr lang="en-US" sz="2400" dirty="0"/>
          </a:p>
          <a:p>
            <a:r>
              <a:rPr lang="en-US" sz="2400" dirty="0"/>
              <a:t>You can assume that there will always be several waiting in line, and you know how many minutes it will take to check them out</a:t>
            </a:r>
          </a:p>
        </p:txBody>
      </p:sp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752601" y="944871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2832851" y="4063822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1877387" y="210658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3016147" y="516838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min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137BE-305F-32EC-4C89-8CC84BDCFEA6}"/>
              </a:ext>
            </a:extLst>
          </p:cNvPr>
          <p:cNvSpPr txBox="1"/>
          <p:nvPr/>
        </p:nvSpPr>
        <p:spPr>
          <a:xfrm>
            <a:off x="6494774" y="4555165"/>
            <a:ext cx="43256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</a:rPr>
              <a:t>Select the customer that would take the least time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262408" y="401653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4387194" y="517824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min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5289213-FE65-C989-7D38-1A360CDC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901882" y="387050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81E-976C-D28E-5B49-401B6FEE4CC8}"/>
              </a:ext>
            </a:extLst>
          </p:cNvPr>
          <p:cNvSpPr txBox="1"/>
          <p:nvPr/>
        </p:nvSpPr>
        <p:spPr>
          <a:xfrm>
            <a:off x="1026668" y="503221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 min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39C9EF-FFE4-A1AA-C38B-97AFD3652E69}"/>
                  </a:ext>
                </a:extLst>
              </p14:cNvPr>
              <p14:cNvContentPartPr/>
              <p14:nvPr/>
            </p14:nvContentPartPr>
            <p14:xfrm>
              <a:off x="2446380" y="3675975"/>
              <a:ext cx="1793160" cy="2241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39C9EF-FFE4-A1AA-C38B-97AFD3652E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8740" y="3657975"/>
                <a:ext cx="1828800" cy="22766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B83A743-CFE9-9338-3DA1-7AE439B513FA}"/>
              </a:ext>
            </a:extLst>
          </p:cNvPr>
          <p:cNvSpPr txBox="1"/>
          <p:nvPr/>
        </p:nvSpPr>
        <p:spPr>
          <a:xfrm>
            <a:off x="427451" y="6133909"/>
            <a:ext cx="11470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customer has a longer service time, and they may potentially wait </a:t>
            </a:r>
            <a:r>
              <a:rPr lang="en-US" sz="2000" b="1" dirty="0"/>
              <a:t>a very long</a:t>
            </a:r>
            <a:r>
              <a:rPr lang="en-US" sz="2000" dirty="0"/>
              <a:t> time until they are served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2294B-EC49-A6D8-276C-C8D66E6CF2BE}"/>
              </a:ext>
            </a:extLst>
          </p:cNvPr>
          <p:cNvSpPr txBox="1"/>
          <p:nvPr/>
        </p:nvSpPr>
        <p:spPr>
          <a:xfrm>
            <a:off x="8524875" y="5629339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Optimal, but not Fair!</a:t>
            </a:r>
          </a:p>
        </p:txBody>
      </p:sp>
      <p:sp>
        <p:nvSpPr>
          <p:cNvPr id="10" name="Slide Number Placeholder 23">
            <a:extLst>
              <a:ext uri="{FF2B5EF4-FFF2-40B4-BE49-F238E27FC236}">
                <a16:creationId xmlns:a16="http://schemas.microsoft.com/office/drawing/2014/main" id="{C5D222CD-0993-7C0F-EBF0-5E0D8D6C880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692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7053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trike="sngStrike" dirty="0"/>
              <a:t>Being a Cashier at Walmart</a:t>
            </a:r>
            <a:r>
              <a:rPr lang="en-US" sz="2800" dirty="0"/>
              <a:t> </a:t>
            </a:r>
            <a:r>
              <a:rPr lang="en-US" sz="2800" b="1" dirty="0"/>
              <a:t>CPU Job Scheduling</a:t>
            </a:r>
            <a:endParaRPr lang="en-US" sz="2800" b="1" strike="sngStrike" dirty="0"/>
          </a:p>
        </p:txBody>
      </p:sp>
      <p:pic>
        <p:nvPicPr>
          <p:cNvPr id="7170" name="Picture 2" descr="787 Cashier Clipart Images, Stock Photos &amp; Vectors | Shutterstock">
            <a:extLst>
              <a:ext uri="{FF2B5EF4-FFF2-40B4-BE49-F238E27FC236}">
                <a16:creationId xmlns:a16="http://schemas.microsoft.com/office/drawing/2014/main" id="{05DCD6D4-628A-50A7-2D44-E76FE0A7A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944871"/>
            <a:ext cx="1081087" cy="13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3F4D5EB6-622B-4CB3-8A0E-E73EFC318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686838" y="396575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1224698-50E9-F216-6222-04A6549FC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1952028" y="396575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E3A37-CB20-C365-E4CA-991F7301A153}"/>
              </a:ext>
            </a:extLst>
          </p:cNvPr>
          <p:cNvSpPr txBox="1"/>
          <p:nvPr/>
        </p:nvSpPr>
        <p:spPr>
          <a:xfrm>
            <a:off x="4680993" y="5050366"/>
            <a:ext cx="1415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nanoseconds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71E5-0628-0665-22F0-EF05C36F2316}"/>
              </a:ext>
            </a:extLst>
          </p:cNvPr>
          <p:cNvSpPr txBox="1"/>
          <p:nvPr/>
        </p:nvSpPr>
        <p:spPr>
          <a:xfrm>
            <a:off x="1766793" y="4988971"/>
            <a:ext cx="15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nanoseconds</a:t>
            </a:r>
          </a:p>
        </p:txBody>
      </p:sp>
      <p:pic>
        <p:nvPicPr>
          <p:cNvPr id="13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296804DC-C43F-9E54-7D58-B0083CF2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3319433" y="3965757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CD2C5D-8E34-E313-22D7-D27D158A5739}"/>
              </a:ext>
            </a:extLst>
          </p:cNvPr>
          <p:cNvSpPr txBox="1"/>
          <p:nvPr/>
        </p:nvSpPr>
        <p:spPr>
          <a:xfrm>
            <a:off x="3244780" y="5026393"/>
            <a:ext cx="15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nanoseconds</a:t>
            </a:r>
          </a:p>
        </p:txBody>
      </p:sp>
      <p:pic>
        <p:nvPicPr>
          <p:cNvPr id="5" name="Picture 4" descr="Man Customer With Supermarket Cart Man Shopping Icon Design Vector Stock  Illustration - Download Image Now - iStock">
            <a:extLst>
              <a:ext uri="{FF2B5EF4-FFF2-40B4-BE49-F238E27FC236}">
                <a16:creationId xmlns:a16="http://schemas.microsoft.com/office/drawing/2014/main" id="{95289213-FE65-C989-7D38-1A360CDC84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t="26765" r="26144" b="29608"/>
          <a:stretch/>
        </p:blipFill>
        <p:spPr bwMode="auto">
          <a:xfrm>
            <a:off x="472326" y="3908605"/>
            <a:ext cx="108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081E-976C-D28E-5B49-401B6FEE4CC8}"/>
              </a:ext>
            </a:extLst>
          </p:cNvPr>
          <p:cNvSpPr txBox="1"/>
          <p:nvPr/>
        </p:nvSpPr>
        <p:spPr>
          <a:xfrm>
            <a:off x="199949" y="5010020"/>
            <a:ext cx="15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 nanoseconds</a:t>
            </a:r>
          </a:p>
        </p:txBody>
      </p:sp>
      <p:pic>
        <p:nvPicPr>
          <p:cNvPr id="9218" name="Picture 2" descr="Intel AV8063801117503S R0NC Enlarged Image">
            <a:extLst>
              <a:ext uri="{FF2B5EF4-FFF2-40B4-BE49-F238E27FC236}">
                <a16:creationId xmlns:a16="http://schemas.microsoft.com/office/drawing/2014/main" id="{CE385726-2B5A-D193-F5D6-A96AA5EBE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1015359"/>
            <a:ext cx="1428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21AF15-BD61-4AE1-51D0-E492D963CE8F}"/>
              </a:ext>
            </a:extLst>
          </p:cNvPr>
          <p:cNvSpPr/>
          <p:nvPr/>
        </p:nvSpPr>
        <p:spPr>
          <a:xfrm>
            <a:off x="323850" y="3880028"/>
            <a:ext cx="1281113" cy="107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CD0DB-2634-3A2E-EFDB-1E342BE257A0}"/>
              </a:ext>
            </a:extLst>
          </p:cNvPr>
          <p:cNvSpPr/>
          <p:nvPr/>
        </p:nvSpPr>
        <p:spPr>
          <a:xfrm>
            <a:off x="1821641" y="3880028"/>
            <a:ext cx="1281113" cy="107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94B935-64B1-49D3-F076-1C6F0071252C}"/>
              </a:ext>
            </a:extLst>
          </p:cNvPr>
          <p:cNvSpPr/>
          <p:nvPr/>
        </p:nvSpPr>
        <p:spPr>
          <a:xfrm>
            <a:off x="3231114" y="3908605"/>
            <a:ext cx="1281113" cy="107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31B8AE-3995-788D-1D55-56AA4C7FECCE}"/>
              </a:ext>
            </a:extLst>
          </p:cNvPr>
          <p:cNvSpPr/>
          <p:nvPr/>
        </p:nvSpPr>
        <p:spPr>
          <a:xfrm>
            <a:off x="4683663" y="3937180"/>
            <a:ext cx="1281113" cy="107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D</a:t>
            </a:r>
          </a:p>
        </p:txBody>
      </p:sp>
      <p:pic>
        <p:nvPicPr>
          <p:cNvPr id="9220" name="Picture 4" descr="Chrome Logo, symbol, meaning, history, PNG, brand">
            <a:extLst>
              <a:ext uri="{FF2B5EF4-FFF2-40B4-BE49-F238E27FC236}">
                <a16:creationId xmlns:a16="http://schemas.microsoft.com/office/drawing/2014/main" id="{0C955D85-3F83-53F0-F9F7-7F2C9464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7" y="3016738"/>
            <a:ext cx="1439333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A8B1FBA8-94C2-55B3-4F59-D262A338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70" y="2931013"/>
            <a:ext cx="962087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61C915AD-8AE9-638E-99F3-69B61A22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059" y="2837236"/>
            <a:ext cx="1023896" cy="112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MineCraft Icon">
            <a:extLst>
              <a:ext uri="{FF2B5EF4-FFF2-40B4-BE49-F238E27FC236}">
                <a16:creationId xmlns:a16="http://schemas.microsoft.com/office/drawing/2014/main" id="{3675E41F-0339-C059-2453-21E3643D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715" y="2808466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25262B-3C58-10DD-649E-67E303A89467}"/>
              </a:ext>
            </a:extLst>
          </p:cNvPr>
          <p:cNvSpPr txBox="1"/>
          <p:nvPr/>
        </p:nvSpPr>
        <p:spPr>
          <a:xfrm>
            <a:off x="7781926" y="646220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problem is very relevant in the world of </a:t>
            </a:r>
            <a:r>
              <a:rPr lang="en-US" sz="2400" b="1" dirty="0"/>
              <a:t>operating systems</a:t>
            </a:r>
            <a:r>
              <a:rPr lang="en-US" sz="2400" dirty="0"/>
              <a:t>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FE4B1-2E2D-E513-B452-B92900578806}"/>
              </a:ext>
            </a:extLst>
          </p:cNvPr>
          <p:cNvSpPr txBox="1"/>
          <p:nvPr/>
        </p:nvSpPr>
        <p:spPr>
          <a:xfrm>
            <a:off x="6896100" y="1964353"/>
            <a:ext cx="517207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many processes/software running on your computer all at the same time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Each process needs to use the hardware on the computer to do its job.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OS oversees selecting which job will be processed by the CPU next</a:t>
            </a:r>
          </a:p>
          <a:p>
            <a:endParaRPr lang="en-US" sz="2400" dirty="0"/>
          </a:p>
          <a:p>
            <a:r>
              <a:rPr lang="en-US" sz="2400" dirty="0"/>
              <a:t>Ideally, we want a fair approach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8D7C3003-AB83-4BC6-102A-BE50D24BF0D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27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02F98EB0-0A81-3446-8640-73FD796D4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78" y="2140882"/>
            <a:ext cx="4142403" cy="385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5D1ED-268D-39FF-DACA-92DCB54E0E19}"/>
              </a:ext>
            </a:extLst>
          </p:cNvPr>
          <p:cNvSpPr txBox="1"/>
          <p:nvPr/>
        </p:nvSpPr>
        <p:spPr>
          <a:xfrm>
            <a:off x="5691673" y="2140882"/>
            <a:ext cx="5091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Shortest</a:t>
            </a:r>
            <a:r>
              <a:rPr lang="en-US" sz="2400" dirty="0"/>
              <a:t> possible </a:t>
            </a:r>
            <a:r>
              <a:rPr lang="en-US" sz="2400" b="1" u="sng" dirty="0"/>
              <a:t>loop</a:t>
            </a:r>
            <a:r>
              <a:rPr lang="en-US" sz="2400" u="sng" dirty="0"/>
              <a:t> that </a:t>
            </a:r>
            <a:r>
              <a:rPr lang="en-US" sz="2400" b="1" u="sng" dirty="0"/>
              <a:t>connects every red dot</a:t>
            </a:r>
            <a:r>
              <a:rPr lang="en-US" sz="2400" u="sng" dirty="0"/>
              <a:t>, and </a:t>
            </a:r>
            <a:r>
              <a:rPr lang="en-US" sz="2400" b="1" u="sng" dirty="0"/>
              <a:t>does revisit any dot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6422EF-E35E-8265-6BA2-088F0EEA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845" y="3276698"/>
            <a:ext cx="5248275" cy="272415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7D3EC9F-BA88-1EE3-95E4-4C15E87C1AA6}"/>
              </a:ext>
            </a:extLst>
          </p:cNvPr>
          <p:cNvGrpSpPr/>
          <p:nvPr/>
        </p:nvGrpSpPr>
        <p:grpSpPr>
          <a:xfrm>
            <a:off x="6464777" y="4077132"/>
            <a:ext cx="1666080" cy="1442880"/>
            <a:chOff x="6464777" y="4077132"/>
            <a:chExt cx="1666080" cy="14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73EF9B-0EDA-A348-EB19-892885F2C913}"/>
                    </a:ext>
                  </a:extLst>
                </p14:cNvPr>
                <p14:cNvContentPartPr/>
                <p14:nvPr/>
              </p14:nvContentPartPr>
              <p14:xfrm>
                <a:off x="6464777" y="4077132"/>
                <a:ext cx="67680" cy="1119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73EF9B-0EDA-A348-EB19-892885F2C9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29137" y="4041132"/>
                  <a:ext cx="139320" cy="11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412E84A-175C-4807-1753-12388F3128DB}"/>
                    </a:ext>
                  </a:extLst>
                </p14:cNvPr>
                <p14:cNvContentPartPr/>
                <p14:nvPr/>
              </p14:nvContentPartPr>
              <p14:xfrm>
                <a:off x="6699137" y="5494452"/>
                <a:ext cx="1431720" cy="25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412E84A-175C-4807-1753-12388F3128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63137" y="5458812"/>
                  <a:ext cx="1503360" cy="9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5B02F3-1E3B-F8AA-0FAC-B0CCC3EF78C4}"/>
              </a:ext>
            </a:extLst>
          </p:cNvPr>
          <p:cNvGrpSpPr/>
          <p:nvPr/>
        </p:nvGrpSpPr>
        <p:grpSpPr>
          <a:xfrm>
            <a:off x="8639537" y="4132932"/>
            <a:ext cx="1745640" cy="1382400"/>
            <a:chOff x="8639537" y="4132932"/>
            <a:chExt cx="1745640" cy="13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F35B1F-B41E-A627-C2AA-B440A7F7591E}"/>
                    </a:ext>
                  </a:extLst>
                </p14:cNvPr>
                <p14:cNvContentPartPr/>
                <p14:nvPr/>
              </p14:nvContentPartPr>
              <p14:xfrm>
                <a:off x="8639537" y="5494452"/>
                <a:ext cx="1456560" cy="20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F35B1F-B41E-A627-C2AA-B440A7F759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3897" y="5458452"/>
                  <a:ext cx="1528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E2388D-0FBA-D7C6-72BD-EB3B09B1B0BE}"/>
                    </a:ext>
                  </a:extLst>
                </p14:cNvPr>
                <p14:cNvContentPartPr/>
                <p14:nvPr/>
              </p14:nvContentPartPr>
              <p14:xfrm>
                <a:off x="10337657" y="4132932"/>
                <a:ext cx="47520" cy="1129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E2388D-0FBA-D7C6-72BD-EB3B09B1B0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01657" y="4096932"/>
                  <a:ext cx="119160" cy="12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E08CE9E-B822-BE20-05BF-6574CC53B074}"/>
                  </a:ext>
                </a:extLst>
              </p14:cNvPr>
              <p14:cNvContentPartPr/>
              <p14:nvPr/>
            </p14:nvContentPartPr>
            <p14:xfrm>
              <a:off x="8686337" y="3825132"/>
              <a:ext cx="1455840" cy="28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E08CE9E-B822-BE20-05BF-6574CC53B0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50697" y="3789132"/>
                <a:ext cx="1527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C4E3197-7EC5-FBA9-B7E8-B80B9647DA46}"/>
                  </a:ext>
                </a:extLst>
              </p14:cNvPr>
              <p14:cNvContentPartPr/>
              <p14:nvPr/>
            </p14:nvContentPartPr>
            <p14:xfrm>
              <a:off x="6689057" y="3830892"/>
              <a:ext cx="1493640" cy="22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C4E3197-7EC5-FBA9-B7E8-B80B9647DA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53417" y="3794892"/>
                <a:ext cx="15652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705A1A-AEE1-2EE0-E10D-041E0DABB0CD}"/>
                  </a:ext>
                </a:extLst>
              </p14:cNvPr>
              <p14:cNvContentPartPr/>
              <p14:nvPr/>
            </p14:nvContentPartPr>
            <p14:xfrm>
              <a:off x="4272377" y="2500332"/>
              <a:ext cx="1279440" cy="470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705A1A-AEE1-2EE0-E10D-041E0DABB0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6377" y="2464692"/>
                <a:ext cx="135108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DB2BDD9-72D0-3555-0D99-25C0FE66325F}"/>
                  </a:ext>
                </a:extLst>
              </p14:cNvPr>
              <p14:cNvContentPartPr/>
              <p14:nvPr/>
            </p14:nvContentPartPr>
            <p14:xfrm>
              <a:off x="5967322" y="3336461"/>
              <a:ext cx="321480" cy="289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DB2BDD9-72D0-3555-0D99-25C0FE6632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31682" y="3300461"/>
                <a:ext cx="3931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68" name="Ink 7167">
                <a:extLst>
                  <a:ext uri="{FF2B5EF4-FFF2-40B4-BE49-F238E27FC236}">
                    <a16:creationId xmlns:a16="http://schemas.microsoft.com/office/drawing/2014/main" id="{8D869472-79E1-901E-48B3-1FAF3122323C}"/>
                  </a:ext>
                </a:extLst>
              </p14:cNvPr>
              <p14:cNvContentPartPr/>
              <p14:nvPr/>
            </p14:nvContentPartPr>
            <p14:xfrm>
              <a:off x="5568442" y="2096261"/>
              <a:ext cx="311040" cy="912240"/>
            </p14:xfrm>
          </p:contentPart>
        </mc:Choice>
        <mc:Fallback xmlns="">
          <p:pic>
            <p:nvPicPr>
              <p:cNvPr id="7168" name="Ink 7167">
                <a:extLst>
                  <a:ext uri="{FF2B5EF4-FFF2-40B4-BE49-F238E27FC236}">
                    <a16:creationId xmlns:a16="http://schemas.microsoft.com/office/drawing/2014/main" id="{8D869472-79E1-901E-48B3-1FAF312232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2442" y="2060621"/>
                <a:ext cx="382680" cy="9838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D2F0A49C-CB8D-153D-D5BA-F1AFF29D9BAE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6970D-9569-052A-54C3-5F42F54C97FA}"/>
              </a:ext>
            </a:extLst>
          </p:cNvPr>
          <p:cNvSpPr txBox="1"/>
          <p:nvPr/>
        </p:nvSpPr>
        <p:spPr>
          <a:xfrm>
            <a:off x="10770006" y="1302398"/>
            <a:ext cx="146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Hamiltonian cycle</a:t>
            </a:r>
          </a:p>
        </p:txBody>
      </p:sp>
    </p:spTree>
    <p:extLst>
      <p:ext uri="{BB962C8B-B14F-4D97-AF65-F5344CB8AC3E}">
        <p14:creationId xmlns:p14="http://schemas.microsoft.com/office/powerpoint/2010/main" val="520192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E439545-A30D-5A1F-47A9-6DA1E756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8" y="1756577"/>
            <a:ext cx="6321016" cy="474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511142" y="2082872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9CCC-7D3E-C62A-C9A0-7F0F37C1E3DB}"/>
              </a:ext>
            </a:extLst>
          </p:cNvPr>
          <p:cNvSpPr txBox="1"/>
          <p:nvPr/>
        </p:nvSpPr>
        <p:spPr>
          <a:xfrm>
            <a:off x="7437579" y="4128605"/>
            <a:ext cx="4152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assume every node as a direct path to every other node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8D7FA170-D190-DD5C-DB15-7488E7715A6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312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E439545-A30D-5A1F-47A9-6DA1E756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8" y="1756577"/>
            <a:ext cx="6321016" cy="474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511142" y="2082872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9CCC-7D3E-C62A-C9A0-7F0F37C1E3DB}"/>
              </a:ext>
            </a:extLst>
          </p:cNvPr>
          <p:cNvSpPr txBox="1"/>
          <p:nvPr/>
        </p:nvSpPr>
        <p:spPr>
          <a:xfrm>
            <a:off x="7381432" y="3652532"/>
            <a:ext cx="41521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Nearest neighbor: </a:t>
            </a:r>
            <a:r>
              <a:rPr lang="en-US" sz="2400" dirty="0"/>
              <a:t>always travel to the nearest unvisited neighbor, and then travel to their nearest neighbor, and then travel to their nearest neighbor…</a:t>
            </a:r>
          </a:p>
          <a:p>
            <a:r>
              <a:rPr lang="en-US" sz="2400" b="1" dirty="0"/>
              <a:t>Once we have visited all nodes, travel back to starting node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4DC02DBC-64EE-7BFA-F2CD-37E179C4C56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6710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511142" y="2082872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9CCC-7D3E-C62A-C9A0-7F0F37C1E3DB}"/>
              </a:ext>
            </a:extLst>
          </p:cNvPr>
          <p:cNvSpPr txBox="1"/>
          <p:nvPr/>
        </p:nvSpPr>
        <p:spPr>
          <a:xfrm>
            <a:off x="7381432" y="3652532"/>
            <a:ext cx="41521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Nearest neighbor: </a:t>
            </a:r>
            <a:r>
              <a:rPr lang="en-US" sz="2400" dirty="0"/>
              <a:t>always travel to the nearest unvisited neighbor, and then travel to their nearest neighbor, and then travel to their nearest neighbor…</a:t>
            </a:r>
          </a:p>
          <a:p>
            <a:r>
              <a:rPr lang="en-US" sz="2400" b="1" dirty="0"/>
              <a:t>Once we have visited all nodes, travel back to starting node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359454B-0893-AAE0-99CC-88BA4164D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3" y="1958238"/>
            <a:ext cx="589484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32BFFB40-2E6F-DB94-E998-2629BE02B756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1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495100" y="1697861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D9CCC-7D3E-C62A-C9A0-7F0F37C1E3DB}"/>
              </a:ext>
            </a:extLst>
          </p:cNvPr>
          <p:cNvSpPr txBox="1"/>
          <p:nvPr/>
        </p:nvSpPr>
        <p:spPr>
          <a:xfrm>
            <a:off x="7381432" y="3652532"/>
            <a:ext cx="41521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Lowest edge cost</a:t>
            </a:r>
            <a:r>
              <a:rPr lang="en-US" sz="2400" dirty="0"/>
              <a:t>: add the shortest edge that will neither create a vertex with more than 2 edges, nor a cycle with less than the total number of cities until we have a cycle</a:t>
            </a:r>
            <a:endParaRPr lang="en-US" sz="2400" b="1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0032CC0-02FE-C4D3-15AF-FBE7DCB3D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9" y="1831518"/>
            <a:ext cx="6253246" cy="46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DBF8555A-5FE1-8794-BE0B-A596582B6803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582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FDCB9-0B66-B80B-6214-5848FB9369D4}"/>
              </a:ext>
            </a:extLst>
          </p:cNvPr>
          <p:cNvSpPr txBox="1"/>
          <p:nvPr/>
        </p:nvSpPr>
        <p:spPr>
          <a:xfrm>
            <a:off x="7495100" y="1697861"/>
            <a:ext cx="4152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the nodes of major cities in the US, what would the greedy algorithm look like for the TSP problem?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35A779E-D026-4243-B506-EC5BF3F31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77" y="1973179"/>
            <a:ext cx="5710362" cy="428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675D0-D99C-CC9E-3E3B-8A6B239C3280}"/>
              </a:ext>
            </a:extLst>
          </p:cNvPr>
          <p:cNvSpPr txBox="1"/>
          <p:nvPr/>
        </p:nvSpPr>
        <p:spPr>
          <a:xfrm>
            <a:off x="6929473" y="4116053"/>
            <a:ext cx="4614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 with a cycle, keep growing the cycle by adding the city nearest to the cycle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BDA44-B415-467A-5304-B7A1BC8659F4}"/>
              </a:ext>
            </a:extLst>
          </p:cNvPr>
          <p:cNvSpPr txBox="1"/>
          <p:nvPr/>
        </p:nvSpPr>
        <p:spPr>
          <a:xfrm>
            <a:off x="6929473" y="3590480"/>
            <a:ext cx="2399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Nearest Insertion</a:t>
            </a:r>
          </a:p>
        </p:txBody>
      </p:sp>
      <p:sp>
        <p:nvSpPr>
          <p:cNvPr id="3" name="Slide Number Placeholder 23">
            <a:extLst>
              <a:ext uri="{FF2B5EF4-FFF2-40B4-BE49-F238E27FC236}">
                <a16:creationId xmlns:a16="http://schemas.microsoft.com/office/drawing/2014/main" id="{2336CD8B-BF4F-59FE-BD8F-CD880F3A004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536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AA124-0B7E-440A-E21D-FA34148FB91C}"/>
              </a:ext>
            </a:extLst>
          </p:cNvPr>
          <p:cNvSpPr txBox="1"/>
          <p:nvPr/>
        </p:nvSpPr>
        <p:spPr>
          <a:xfrm>
            <a:off x="601579" y="2422359"/>
            <a:ext cx="104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Unfortunately, the greedy algorithms for TSP </a:t>
            </a:r>
            <a:r>
              <a:rPr lang="en-US" sz="2400" b="1" dirty="0"/>
              <a:t>do not </a:t>
            </a:r>
            <a:r>
              <a:rPr lang="en-US" sz="2400" dirty="0"/>
              <a:t>guarantee an optimal solution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429ACC70-42C1-AFA7-5375-E380738CF219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06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AA124-0B7E-440A-E21D-FA34148FB91C}"/>
              </a:ext>
            </a:extLst>
          </p:cNvPr>
          <p:cNvSpPr txBox="1"/>
          <p:nvPr/>
        </p:nvSpPr>
        <p:spPr>
          <a:xfrm>
            <a:off x="601579" y="2422359"/>
            <a:ext cx="104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Unfortunately, the greedy algorithms for TSP </a:t>
            </a:r>
            <a:r>
              <a:rPr lang="en-US" sz="2400" b="1" dirty="0"/>
              <a:t>do not </a:t>
            </a:r>
            <a:r>
              <a:rPr lang="en-US" sz="2400" dirty="0"/>
              <a:t>guarantee an optimal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4DDC2-54BA-A466-7EEF-561AB358B55D}"/>
              </a:ext>
            </a:extLst>
          </p:cNvPr>
          <p:cNvSpPr txBox="1"/>
          <p:nvPr/>
        </p:nvSpPr>
        <p:spPr>
          <a:xfrm>
            <a:off x="839210" y="3168317"/>
            <a:ext cx="1021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traveling salesman problem is a difficult problem… in fact, it is one of the </a:t>
            </a:r>
            <a:r>
              <a:rPr lang="en-US" sz="2800" b="1" dirty="0"/>
              <a:t>most difficult </a:t>
            </a:r>
            <a:r>
              <a:rPr lang="en-US" sz="2800" dirty="0"/>
              <a:t>problems in 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BB0E5-49A6-5C84-7EB0-5FC96FA95833}"/>
              </a:ext>
            </a:extLst>
          </p:cNvPr>
          <p:cNvSpPr txBox="1"/>
          <p:nvPr/>
        </p:nvSpPr>
        <p:spPr>
          <a:xfrm>
            <a:off x="1021554" y="4406717"/>
            <a:ext cx="906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not know of an algorithm that can solve TSP in </a:t>
            </a:r>
            <a:r>
              <a:rPr lang="en-US" sz="2400" b="1" dirty="0"/>
              <a:t>polynomial time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89C28-3F87-2417-D190-A88402C2A561}"/>
              </a:ext>
            </a:extLst>
          </p:cNvPr>
          <p:cNvSpPr txBox="1"/>
          <p:nvPr/>
        </p:nvSpPr>
        <p:spPr>
          <a:xfrm>
            <a:off x="668627" y="5241667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E4A5C-28B8-650D-F111-87629E34CDAB}"/>
              </a:ext>
            </a:extLst>
          </p:cNvPr>
          <p:cNvSpPr txBox="1"/>
          <p:nvPr/>
        </p:nvSpPr>
        <p:spPr>
          <a:xfrm>
            <a:off x="839210" y="5747754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FE5669-1971-E126-D458-CD88EEC33F0B}"/>
              </a:ext>
            </a:extLst>
          </p:cNvPr>
          <p:cNvSpPr txBox="1"/>
          <p:nvPr/>
        </p:nvSpPr>
        <p:spPr>
          <a:xfrm>
            <a:off x="1374480" y="5241667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227E-744A-7EA2-3FE5-C2D560B002E6}"/>
              </a:ext>
            </a:extLst>
          </p:cNvPr>
          <p:cNvSpPr txBox="1"/>
          <p:nvPr/>
        </p:nvSpPr>
        <p:spPr>
          <a:xfrm>
            <a:off x="1556084" y="5875330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110AA-696B-E292-909D-5366A530AAA6}"/>
              </a:ext>
            </a:extLst>
          </p:cNvPr>
          <p:cNvSpPr txBox="1"/>
          <p:nvPr/>
        </p:nvSpPr>
        <p:spPr>
          <a:xfrm>
            <a:off x="2261937" y="5494711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220E6-464D-EEBC-36E0-F4EA3EBA8D7D}"/>
              </a:ext>
            </a:extLst>
          </p:cNvPr>
          <p:cNvSpPr txBox="1"/>
          <p:nvPr/>
        </p:nvSpPr>
        <p:spPr>
          <a:xfrm>
            <a:off x="668627" y="6244662"/>
            <a:ext cx="120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 log 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14:cNvPr>
              <p14:cNvContentPartPr/>
              <p14:nvPr/>
            </p14:nvContentPartPr>
            <p14:xfrm>
              <a:off x="303082" y="4985981"/>
              <a:ext cx="3226320" cy="1679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82" y="4968341"/>
                <a:ext cx="3261960" cy="1715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CBD8D85-3CE9-EE5A-1056-6168514B770B}"/>
              </a:ext>
            </a:extLst>
          </p:cNvPr>
          <p:cNvSpPr txBox="1"/>
          <p:nvPr/>
        </p:nvSpPr>
        <p:spPr>
          <a:xfrm>
            <a:off x="2550695" y="6236503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987F275C-A235-E4FB-9507-ABB36A97BBDC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2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672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Eating at a Buffet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9CFDE-2D03-27B5-D847-3DF4A593B245}"/>
              </a:ext>
            </a:extLst>
          </p:cNvPr>
          <p:cNvSpPr txBox="1"/>
          <p:nvPr/>
        </p:nvSpPr>
        <p:spPr>
          <a:xfrm>
            <a:off x="640681" y="843225"/>
            <a:ext cx="10910637" cy="6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pay D dollars to enter a buffer. You can eat only N items before you get full. You know the cost of every item in the buffet</a:t>
            </a:r>
          </a:p>
        </p:txBody>
      </p:sp>
      <p:pic>
        <p:nvPicPr>
          <p:cNvPr id="3074" name="Picture 2" descr="Breakfast Steak Recipe | Ree Drummond | Food Network">
            <a:extLst>
              <a:ext uri="{FF2B5EF4-FFF2-40B4-BE49-F238E27FC236}">
                <a16:creationId xmlns:a16="http://schemas.microsoft.com/office/drawing/2014/main" id="{1FB1F179-8EE0-15A5-6E90-80CEB4DE6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" t="20544" r="8794" b="18367"/>
          <a:stretch/>
        </p:blipFill>
        <p:spPr bwMode="auto">
          <a:xfrm>
            <a:off x="2000481" y="1616149"/>
            <a:ext cx="2032413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mon Salmon Roast Steakisolated On White Background Stock Photo -  Download Image Now - iStock">
            <a:extLst>
              <a:ext uri="{FF2B5EF4-FFF2-40B4-BE49-F238E27FC236}">
                <a16:creationId xmlns:a16="http://schemas.microsoft.com/office/drawing/2014/main" id="{B824E065-7B2B-4380-A96B-CC99FA189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420" r="12022" b="15344"/>
          <a:stretch/>
        </p:blipFill>
        <p:spPr bwMode="auto">
          <a:xfrm>
            <a:off x="4379811" y="1694590"/>
            <a:ext cx="1875453" cy="9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tter Seared Lobster Tails - Cafe Delites">
            <a:extLst>
              <a:ext uri="{FF2B5EF4-FFF2-40B4-BE49-F238E27FC236}">
                <a16:creationId xmlns:a16="http://schemas.microsoft.com/office/drawing/2014/main" id="{66877A54-4142-FAF8-BDCC-0C919FAF5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35" y="1619993"/>
            <a:ext cx="1429775" cy="10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y Fieri's Crispy Chicken Tenders Recipes">
            <a:extLst>
              <a:ext uri="{FF2B5EF4-FFF2-40B4-BE49-F238E27FC236}">
                <a16:creationId xmlns:a16="http://schemas.microsoft.com/office/drawing/2014/main" id="{D6D14002-6896-AA34-BD96-2595F74DB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75" y="1518551"/>
            <a:ext cx="2042535" cy="139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resh Vegetable Salad Plate Isolated On White Stock Photo, Picture And  Royalty Free Image. Image 38098391.">
            <a:extLst>
              <a:ext uri="{FF2B5EF4-FFF2-40B4-BE49-F238E27FC236}">
                <a16:creationId xmlns:a16="http://schemas.microsoft.com/office/drawing/2014/main" id="{5AB0AB00-041B-A36B-20EE-2D666D6EB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723" y="1634663"/>
            <a:ext cx="1748951" cy="11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paghetti all'Assassina (Spicy Singed Tomato Pasta) Recipe - NYT Cooking">
            <a:extLst>
              <a:ext uri="{FF2B5EF4-FFF2-40B4-BE49-F238E27FC236}">
                <a16:creationId xmlns:a16="http://schemas.microsoft.com/office/drawing/2014/main" id="{7AA1ECEA-153A-9954-6A2C-CAE42DB11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45" y="1501206"/>
            <a:ext cx="1205203" cy="120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B825C-11E9-4FEC-B6BB-61DA3AA1B250}"/>
              </a:ext>
            </a:extLst>
          </p:cNvPr>
          <p:cNvSpPr txBox="1"/>
          <p:nvPr/>
        </p:nvSpPr>
        <p:spPr>
          <a:xfrm>
            <a:off x="751297" y="268655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$40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6C1-F090-5C63-E5C3-C598789D1C0F}"/>
              </a:ext>
            </a:extLst>
          </p:cNvPr>
          <p:cNvSpPr txBox="1"/>
          <p:nvPr/>
        </p:nvSpPr>
        <p:spPr>
          <a:xfrm>
            <a:off x="2726678" y="27278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31718-8199-2522-8B45-4974F374D532}"/>
              </a:ext>
            </a:extLst>
          </p:cNvPr>
          <p:cNvSpPr txBox="1"/>
          <p:nvPr/>
        </p:nvSpPr>
        <p:spPr>
          <a:xfrm>
            <a:off x="6925084" y="27353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990E8-3746-35E3-FFAD-2D37AD3BD2BD}"/>
              </a:ext>
            </a:extLst>
          </p:cNvPr>
          <p:cNvSpPr txBox="1"/>
          <p:nvPr/>
        </p:nvSpPr>
        <p:spPr>
          <a:xfrm>
            <a:off x="5049675" y="271850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D3530-1E21-1369-1B8A-FFF2D5162F1A}"/>
              </a:ext>
            </a:extLst>
          </p:cNvPr>
          <p:cNvSpPr txBox="1"/>
          <p:nvPr/>
        </p:nvSpPr>
        <p:spPr>
          <a:xfrm>
            <a:off x="8743581" y="293311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5C639-EA29-99A0-5F46-6103A83F96B3}"/>
              </a:ext>
            </a:extLst>
          </p:cNvPr>
          <p:cNvSpPr txBox="1"/>
          <p:nvPr/>
        </p:nvSpPr>
        <p:spPr>
          <a:xfrm>
            <a:off x="10904979" y="292264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B1D3AA-7915-74E4-F504-19D115F82140}"/>
              </a:ext>
            </a:extLst>
          </p:cNvPr>
          <p:cNvSpPr txBox="1"/>
          <p:nvPr/>
        </p:nvSpPr>
        <p:spPr>
          <a:xfrm>
            <a:off x="0" y="3922660"/>
            <a:ext cx="76511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goal is to get the most “bang for our buck”, </a:t>
            </a:r>
          </a:p>
          <a:p>
            <a:endParaRPr lang="en-US" sz="2800" dirty="0"/>
          </a:p>
          <a:p>
            <a:r>
              <a:rPr lang="en-US" sz="2800" dirty="0"/>
              <a:t>aka. maximize 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 = (D – S) </a:t>
            </a:r>
            <a:r>
              <a:rPr lang="en-US" sz="2800" dirty="0"/>
              <a:t>where S is the sum of the N items we ate at the buffet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3A598-FCBD-4E63-1155-A4E8739F505E}"/>
              </a:ext>
            </a:extLst>
          </p:cNvPr>
          <p:cNvSpPr txBox="1"/>
          <p:nvPr/>
        </p:nvSpPr>
        <p:spPr>
          <a:xfrm>
            <a:off x="8149246" y="3946358"/>
            <a:ext cx="3689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Sort items by their value</a:t>
            </a:r>
          </a:p>
          <a:p>
            <a:pPr lvl="1"/>
            <a:r>
              <a:rPr lang="en-US" sz="2400" dirty="0"/>
              <a:t>(greatest-to-least)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DA8D1-A718-ACA6-3726-E622B3172070}"/>
              </a:ext>
            </a:extLst>
          </p:cNvPr>
          <p:cNvSpPr txBox="1"/>
          <p:nvPr/>
        </p:nvSpPr>
        <p:spPr>
          <a:xfrm>
            <a:off x="8149246" y="4962768"/>
            <a:ext cx="3616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2.   Select the first N items in the list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5C9366-EF81-4A54-7BFD-D9CA56294DBF}"/>
              </a:ext>
            </a:extLst>
          </p:cNvPr>
          <p:cNvSpPr/>
          <p:nvPr/>
        </p:nvSpPr>
        <p:spPr>
          <a:xfrm>
            <a:off x="81169" y="1508920"/>
            <a:ext cx="6283332" cy="1603492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2BD5E-D261-B069-0A43-834358CDD18F}"/>
              </a:ext>
            </a:extLst>
          </p:cNvPr>
          <p:cNvSpPr txBox="1"/>
          <p:nvPr/>
        </p:nvSpPr>
        <p:spPr>
          <a:xfrm>
            <a:off x="2994540" y="6218795"/>
            <a:ext cx="5059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 = 3,   S = $94,  D = $40,  </a:t>
            </a:r>
            <a:r>
              <a:rPr lang="en-US" sz="2800" b="1" dirty="0">
                <a:solidFill>
                  <a:srgbClr val="00B050"/>
                </a:solidFill>
              </a:rPr>
              <a:t>C = $54</a:t>
            </a:r>
          </a:p>
        </p:txBody>
      </p:sp>
      <p:sp>
        <p:nvSpPr>
          <p:cNvPr id="11" name="Slide Number Placeholder 23">
            <a:extLst>
              <a:ext uri="{FF2B5EF4-FFF2-40B4-BE49-F238E27FC236}">
                <a16:creationId xmlns:a16="http://schemas.microsoft.com/office/drawing/2014/main" id="{3E6040F3-FF1D-B2C4-1B00-00D80951801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99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AA124-0B7E-440A-E21D-FA34148FB91C}"/>
              </a:ext>
            </a:extLst>
          </p:cNvPr>
          <p:cNvSpPr txBox="1"/>
          <p:nvPr/>
        </p:nvSpPr>
        <p:spPr>
          <a:xfrm>
            <a:off x="601579" y="2422359"/>
            <a:ext cx="104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Unfortunately, the greedy algorithms for TSP </a:t>
            </a:r>
            <a:r>
              <a:rPr lang="en-US" sz="2400" b="1" dirty="0"/>
              <a:t>do not </a:t>
            </a:r>
            <a:r>
              <a:rPr lang="en-US" sz="2400" dirty="0"/>
              <a:t>guarantee an optimal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4DDC2-54BA-A466-7EEF-561AB358B55D}"/>
              </a:ext>
            </a:extLst>
          </p:cNvPr>
          <p:cNvSpPr txBox="1"/>
          <p:nvPr/>
        </p:nvSpPr>
        <p:spPr>
          <a:xfrm>
            <a:off x="839210" y="3168317"/>
            <a:ext cx="1021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traveling salesman problem is a difficult problem… in fact, it is one of the </a:t>
            </a:r>
            <a:r>
              <a:rPr lang="en-US" sz="2800" b="1" dirty="0"/>
              <a:t>most difficult </a:t>
            </a:r>
            <a:r>
              <a:rPr lang="en-US" sz="2800" dirty="0"/>
              <a:t>problems in 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BB0E5-49A6-5C84-7EB0-5FC96FA95833}"/>
              </a:ext>
            </a:extLst>
          </p:cNvPr>
          <p:cNvSpPr txBox="1"/>
          <p:nvPr/>
        </p:nvSpPr>
        <p:spPr>
          <a:xfrm>
            <a:off x="1021554" y="4406717"/>
            <a:ext cx="906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not know of an algorithm that can solve TSP in </a:t>
            </a:r>
            <a:r>
              <a:rPr lang="en-US" sz="2400" b="1" dirty="0"/>
              <a:t>polynomial time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89C28-3F87-2417-D190-A88402C2A561}"/>
              </a:ext>
            </a:extLst>
          </p:cNvPr>
          <p:cNvSpPr txBox="1"/>
          <p:nvPr/>
        </p:nvSpPr>
        <p:spPr>
          <a:xfrm>
            <a:off x="668627" y="5241667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E4A5C-28B8-650D-F111-87629E34CDAB}"/>
              </a:ext>
            </a:extLst>
          </p:cNvPr>
          <p:cNvSpPr txBox="1"/>
          <p:nvPr/>
        </p:nvSpPr>
        <p:spPr>
          <a:xfrm>
            <a:off x="839210" y="5747754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FE5669-1971-E126-D458-CD88EEC33F0B}"/>
              </a:ext>
            </a:extLst>
          </p:cNvPr>
          <p:cNvSpPr txBox="1"/>
          <p:nvPr/>
        </p:nvSpPr>
        <p:spPr>
          <a:xfrm>
            <a:off x="1374480" y="5241667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227E-744A-7EA2-3FE5-C2D560B002E6}"/>
              </a:ext>
            </a:extLst>
          </p:cNvPr>
          <p:cNvSpPr txBox="1"/>
          <p:nvPr/>
        </p:nvSpPr>
        <p:spPr>
          <a:xfrm>
            <a:off x="1556084" y="5875330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110AA-696B-E292-909D-5366A530AAA6}"/>
              </a:ext>
            </a:extLst>
          </p:cNvPr>
          <p:cNvSpPr txBox="1"/>
          <p:nvPr/>
        </p:nvSpPr>
        <p:spPr>
          <a:xfrm>
            <a:off x="2261937" y="5494711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220E6-464D-EEBC-36E0-F4EA3EBA8D7D}"/>
              </a:ext>
            </a:extLst>
          </p:cNvPr>
          <p:cNvSpPr txBox="1"/>
          <p:nvPr/>
        </p:nvSpPr>
        <p:spPr>
          <a:xfrm>
            <a:off x="668627" y="6244662"/>
            <a:ext cx="120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 log 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14:cNvPr>
              <p14:cNvContentPartPr/>
              <p14:nvPr/>
            </p14:nvContentPartPr>
            <p14:xfrm>
              <a:off x="303082" y="4985981"/>
              <a:ext cx="3226320" cy="1679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82" y="4967981"/>
                <a:ext cx="3261960" cy="1715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CBD8D85-3CE9-EE5A-1056-6168514B770B}"/>
              </a:ext>
            </a:extLst>
          </p:cNvPr>
          <p:cNvSpPr txBox="1"/>
          <p:nvPr/>
        </p:nvSpPr>
        <p:spPr>
          <a:xfrm>
            <a:off x="2550695" y="6236503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7DCD4-B926-043D-85E2-BABFF84A9570}"/>
              </a:ext>
            </a:extLst>
          </p:cNvPr>
          <p:cNvSpPr txBox="1"/>
          <p:nvPr/>
        </p:nvSpPr>
        <p:spPr>
          <a:xfrm>
            <a:off x="5303965" y="5036175"/>
            <a:ext cx="52656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algorithms we currently have for solving TSP run in </a:t>
            </a:r>
            <a:r>
              <a:rPr lang="en-US" sz="2400" b="1" dirty="0"/>
              <a:t>exponential</a:t>
            </a:r>
            <a:r>
              <a:rPr lang="en-US" sz="2400" dirty="0"/>
              <a:t> or </a:t>
            </a:r>
            <a:r>
              <a:rPr lang="en-US" sz="2400" b="1" dirty="0"/>
              <a:t>factorial</a:t>
            </a:r>
            <a:r>
              <a:rPr lang="en-US" sz="2400" dirty="0"/>
              <a:t> time, which are infeasible for large input sizes</a:t>
            </a:r>
          </a:p>
        </p:txBody>
      </p:sp>
      <p:sp>
        <p:nvSpPr>
          <p:cNvPr id="16" name="Slide Number Placeholder 23">
            <a:extLst>
              <a:ext uri="{FF2B5EF4-FFF2-40B4-BE49-F238E27FC236}">
                <a16:creationId xmlns:a16="http://schemas.microsoft.com/office/drawing/2014/main" id="{F146FB38-B3F5-A4AD-244E-3D0EA686A4A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03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2944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Traveling Salesman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52E35-693A-30A6-3111-4F9171E818F4}"/>
              </a:ext>
            </a:extLst>
          </p:cNvPr>
          <p:cNvSpPr txBox="1"/>
          <p:nvPr/>
        </p:nvSpPr>
        <p:spPr>
          <a:xfrm>
            <a:off x="969378" y="740914"/>
            <a:ext cx="9121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Given a graph with edge weights and a starting node, what is the </a:t>
            </a:r>
            <a:r>
              <a:rPr lang="en-US" sz="2000" b="1" dirty="0"/>
              <a:t>shortest</a:t>
            </a:r>
            <a:r>
              <a:rPr lang="en-US" sz="2000" dirty="0"/>
              <a:t> path that </a:t>
            </a:r>
            <a:r>
              <a:rPr lang="en-US" sz="2000" b="1" dirty="0"/>
              <a:t>will visit every node</a:t>
            </a:r>
            <a:r>
              <a:rPr lang="en-US" sz="2000" dirty="0"/>
              <a:t>, and </a:t>
            </a:r>
            <a:r>
              <a:rPr lang="en-US" sz="2000" b="1" dirty="0"/>
              <a:t>start and end at the starting node</a:t>
            </a:r>
            <a:r>
              <a:rPr lang="en-US" sz="2000" dirty="0"/>
              <a:t>, </a:t>
            </a:r>
            <a:r>
              <a:rPr lang="en-US" sz="2000" b="1" dirty="0"/>
              <a:t>without visiting the same node twice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AA124-0B7E-440A-E21D-FA34148FB91C}"/>
              </a:ext>
            </a:extLst>
          </p:cNvPr>
          <p:cNvSpPr txBox="1"/>
          <p:nvPr/>
        </p:nvSpPr>
        <p:spPr>
          <a:xfrm>
            <a:off x="601579" y="2422359"/>
            <a:ext cx="10456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Unfortunately, the greedy algorithms for TSP </a:t>
            </a:r>
            <a:r>
              <a:rPr lang="en-US" sz="2400" b="1" dirty="0"/>
              <a:t>do not </a:t>
            </a:r>
            <a:r>
              <a:rPr lang="en-US" sz="2400" dirty="0"/>
              <a:t>guarantee an optimal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4DDC2-54BA-A466-7EEF-561AB358B55D}"/>
              </a:ext>
            </a:extLst>
          </p:cNvPr>
          <p:cNvSpPr txBox="1"/>
          <p:nvPr/>
        </p:nvSpPr>
        <p:spPr>
          <a:xfrm>
            <a:off x="839210" y="3168317"/>
            <a:ext cx="1021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traveling salesman problem is a difficult problem… in fact, it is one of the </a:t>
            </a:r>
            <a:r>
              <a:rPr lang="en-US" sz="2800" b="1" dirty="0"/>
              <a:t>most difficult </a:t>
            </a:r>
            <a:r>
              <a:rPr lang="en-US" sz="2800" dirty="0"/>
              <a:t>problems in computer science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BB0E5-49A6-5C84-7EB0-5FC96FA95833}"/>
              </a:ext>
            </a:extLst>
          </p:cNvPr>
          <p:cNvSpPr txBox="1"/>
          <p:nvPr/>
        </p:nvSpPr>
        <p:spPr>
          <a:xfrm>
            <a:off x="1021554" y="4406717"/>
            <a:ext cx="906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do not know of an algorithm that can solve TSP in </a:t>
            </a:r>
            <a:r>
              <a:rPr lang="en-US" sz="2400" b="1" dirty="0"/>
              <a:t>polynomial time 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89C28-3F87-2417-D190-A88402C2A561}"/>
              </a:ext>
            </a:extLst>
          </p:cNvPr>
          <p:cNvSpPr txBox="1"/>
          <p:nvPr/>
        </p:nvSpPr>
        <p:spPr>
          <a:xfrm>
            <a:off x="668627" y="5241667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E4A5C-28B8-650D-F111-87629E34CDAB}"/>
              </a:ext>
            </a:extLst>
          </p:cNvPr>
          <p:cNvSpPr txBox="1"/>
          <p:nvPr/>
        </p:nvSpPr>
        <p:spPr>
          <a:xfrm>
            <a:off x="839210" y="5747754"/>
            <a:ext cx="70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FE5669-1971-E126-D458-CD88EEC33F0B}"/>
              </a:ext>
            </a:extLst>
          </p:cNvPr>
          <p:cNvSpPr txBox="1"/>
          <p:nvPr/>
        </p:nvSpPr>
        <p:spPr>
          <a:xfrm>
            <a:off x="1374480" y="5241667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0227E-744A-7EA2-3FE5-C2D560B002E6}"/>
              </a:ext>
            </a:extLst>
          </p:cNvPr>
          <p:cNvSpPr txBox="1"/>
          <p:nvPr/>
        </p:nvSpPr>
        <p:spPr>
          <a:xfrm>
            <a:off x="1556084" y="5875330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B110AA-696B-E292-909D-5366A530AAA6}"/>
              </a:ext>
            </a:extLst>
          </p:cNvPr>
          <p:cNvSpPr txBox="1"/>
          <p:nvPr/>
        </p:nvSpPr>
        <p:spPr>
          <a:xfrm>
            <a:off x="2261937" y="5494711"/>
            <a:ext cx="88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O(N^3)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220E6-464D-EEBC-36E0-F4EA3EBA8D7D}"/>
              </a:ext>
            </a:extLst>
          </p:cNvPr>
          <p:cNvSpPr txBox="1"/>
          <p:nvPr/>
        </p:nvSpPr>
        <p:spPr>
          <a:xfrm>
            <a:off x="668627" y="6244662"/>
            <a:ext cx="120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O(n log 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14:cNvPr>
              <p14:cNvContentPartPr/>
              <p14:nvPr/>
            </p14:nvContentPartPr>
            <p14:xfrm>
              <a:off x="303082" y="4985981"/>
              <a:ext cx="3226320" cy="1679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ABBC5D-65AA-56E3-744D-2A93D058D1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082" y="4967981"/>
                <a:ext cx="3261960" cy="17154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CBD8D85-3CE9-EE5A-1056-6168514B770B}"/>
              </a:ext>
            </a:extLst>
          </p:cNvPr>
          <p:cNvSpPr txBox="1"/>
          <p:nvPr/>
        </p:nvSpPr>
        <p:spPr>
          <a:xfrm>
            <a:off x="2550695" y="6236503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Polynomial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B91C2-0A3E-CCE7-1F17-4F3FB204F9B4}"/>
              </a:ext>
            </a:extLst>
          </p:cNvPr>
          <p:cNvSpPr txBox="1"/>
          <p:nvPr/>
        </p:nvSpPr>
        <p:spPr>
          <a:xfrm>
            <a:off x="5366084" y="5152675"/>
            <a:ext cx="5269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you can solve TSP in polynomial time, you will become a millionaire (literally)</a:t>
            </a:r>
          </a:p>
        </p:txBody>
      </p:sp>
      <p:sp>
        <p:nvSpPr>
          <p:cNvPr id="7" name="Slide Number Placeholder 23">
            <a:extLst>
              <a:ext uri="{FF2B5EF4-FFF2-40B4-BE49-F238E27FC236}">
                <a16:creationId xmlns:a16="http://schemas.microsoft.com/office/drawing/2014/main" id="{54D4D451-69C7-82DB-BE75-E8A7D93CF69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82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D08CA0-F741-1C87-6285-07512EFF3834}"/>
              </a:ext>
            </a:extLst>
          </p:cNvPr>
          <p:cNvSpPr txBox="1"/>
          <p:nvPr/>
        </p:nvSpPr>
        <p:spPr>
          <a:xfrm>
            <a:off x="4230245" y="2441152"/>
            <a:ext cx="40499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 is the set of all problems that we can solve in polynomial time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Rod cutting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making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1F8E61-2A2D-0FDB-C169-1495AFAF47A7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70F05473-03BE-3F3C-04DE-8DC3A275AD5D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0885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Rod cutting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making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763CB-482E-6972-EE85-AACEB1FBA648}"/>
              </a:ext>
            </a:extLst>
          </p:cNvPr>
          <p:cNvSpPr txBox="1"/>
          <p:nvPr/>
        </p:nvSpPr>
        <p:spPr>
          <a:xfrm>
            <a:off x="7001927" y="3077593"/>
            <a:ext cx="3225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</a:t>
            </a:r>
            <a:r>
              <a:rPr lang="en-US" sz="2400" dirty="0"/>
              <a:t> = set of problems that we don’t know how to solve in polynomial time, but can verify in polynomial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DF1769-5050-2190-305E-BC80CC8BC169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8" name="Slide Number Placeholder 23">
            <a:extLst>
              <a:ext uri="{FF2B5EF4-FFF2-40B4-BE49-F238E27FC236}">
                <a16:creationId xmlns:a16="http://schemas.microsoft.com/office/drawing/2014/main" id="{9D38045E-0B2C-3C3E-AE8C-0554CE8D22F4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112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Rod cutting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making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763CB-482E-6972-EE85-AACEB1FBA648}"/>
              </a:ext>
            </a:extLst>
          </p:cNvPr>
          <p:cNvSpPr txBox="1"/>
          <p:nvPr/>
        </p:nvSpPr>
        <p:spPr>
          <a:xfrm>
            <a:off x="7001927" y="3077593"/>
            <a:ext cx="3225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</a:t>
            </a:r>
            <a:r>
              <a:rPr lang="en-US" sz="2400" dirty="0"/>
              <a:t> = set of problems that we don’t know how to solve in polynomial time, but can verify in polynomial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DA14D-99DD-47CB-1F90-15D2AF4A2AA1}"/>
              </a:ext>
            </a:extLst>
          </p:cNvPr>
          <p:cNvSpPr txBox="1"/>
          <p:nvPr/>
        </p:nvSpPr>
        <p:spPr>
          <a:xfrm>
            <a:off x="3838816" y="1850664"/>
            <a:ext cx="2673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Verify = given a solution to problem, verify if it is correct/incorrect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6BFCC-8F8B-FF36-093D-4832EE91EC7A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9" name="Slide Number Placeholder 23">
            <a:extLst>
              <a:ext uri="{FF2B5EF4-FFF2-40B4-BE49-F238E27FC236}">
                <a16:creationId xmlns:a16="http://schemas.microsoft.com/office/drawing/2014/main" id="{E6EC33FB-1779-9F6C-D71B-413119939945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155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50081-439A-B506-97C7-7DD97450A4FC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Rod cutting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making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832E58-2CD7-BB42-78C8-6E104489D3DE}"/>
              </a:ext>
            </a:extLst>
          </p:cNvPr>
          <p:cNvSpPr/>
          <p:nvPr/>
        </p:nvSpPr>
        <p:spPr>
          <a:xfrm>
            <a:off x="6530179" y="2739825"/>
            <a:ext cx="4045289" cy="39603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3722D-2EC1-8903-EFE5-1BA0E493DBA5}"/>
              </a:ext>
            </a:extLst>
          </p:cNvPr>
          <p:cNvSpPr txBox="1"/>
          <p:nvPr/>
        </p:nvSpPr>
        <p:spPr>
          <a:xfrm>
            <a:off x="7410405" y="2986455"/>
            <a:ext cx="2408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85A8-CB8E-D5E5-53AF-C8D5AE7E5EE4}"/>
              </a:ext>
            </a:extLst>
          </p:cNvPr>
          <p:cNvSpPr txBox="1"/>
          <p:nvPr/>
        </p:nvSpPr>
        <p:spPr>
          <a:xfrm>
            <a:off x="6704170" y="3894691"/>
            <a:ext cx="216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Traveling Salesman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D45E2-B5EC-BC8E-662E-BB40023C52D8}"/>
              </a:ext>
            </a:extLst>
          </p:cNvPr>
          <p:cNvSpPr txBox="1"/>
          <p:nvPr/>
        </p:nvSpPr>
        <p:spPr>
          <a:xfrm>
            <a:off x="8383674" y="4324918"/>
            <a:ext cx="15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0-1 Knapsack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F754F-AC16-6CD5-97D5-F74018EF3F3D}"/>
              </a:ext>
            </a:extLst>
          </p:cNvPr>
          <p:cNvSpPr txBox="1"/>
          <p:nvPr/>
        </p:nvSpPr>
        <p:spPr>
          <a:xfrm>
            <a:off x="6867343" y="4757302"/>
            <a:ext cx="70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3-SAT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17BB5-0975-C98E-9A29-9C96E1ACECBC}"/>
              </a:ext>
            </a:extLst>
          </p:cNvPr>
          <p:cNvSpPr txBox="1"/>
          <p:nvPr/>
        </p:nvSpPr>
        <p:spPr>
          <a:xfrm>
            <a:off x="8101262" y="5440480"/>
            <a:ext cx="138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FE52F-236C-8BAA-99B8-BE2F26614E70}"/>
              </a:ext>
            </a:extLst>
          </p:cNvPr>
          <p:cNvSpPr txBox="1"/>
          <p:nvPr/>
        </p:nvSpPr>
        <p:spPr>
          <a:xfrm>
            <a:off x="3858126" y="2005263"/>
            <a:ext cx="2454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NP-Complete- </a:t>
            </a:r>
            <a:r>
              <a:rPr lang="en-US" sz="2400" dirty="0"/>
              <a:t>The hardest problems of NP. If we can solve one NP-Complete problem, we can solve all other NP-Complete problems</a:t>
            </a:r>
          </a:p>
        </p:txBody>
      </p:sp>
      <p:sp>
        <p:nvSpPr>
          <p:cNvPr id="5" name="Slide Number Placeholder 23">
            <a:extLst>
              <a:ext uri="{FF2B5EF4-FFF2-40B4-BE49-F238E27FC236}">
                <a16:creationId xmlns:a16="http://schemas.microsoft.com/office/drawing/2014/main" id="{08FD05E2-1CA5-5C9C-CABF-89E1137EED11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098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50081-439A-B506-97C7-7DD97450A4FC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Rod cutting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making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832E58-2CD7-BB42-78C8-6E104489D3DE}"/>
              </a:ext>
            </a:extLst>
          </p:cNvPr>
          <p:cNvSpPr/>
          <p:nvPr/>
        </p:nvSpPr>
        <p:spPr>
          <a:xfrm>
            <a:off x="6530179" y="2739825"/>
            <a:ext cx="4045289" cy="39603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3722D-2EC1-8903-EFE5-1BA0E493DBA5}"/>
              </a:ext>
            </a:extLst>
          </p:cNvPr>
          <p:cNvSpPr txBox="1"/>
          <p:nvPr/>
        </p:nvSpPr>
        <p:spPr>
          <a:xfrm>
            <a:off x="7410405" y="2986455"/>
            <a:ext cx="2408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85A8-CB8E-D5E5-53AF-C8D5AE7E5EE4}"/>
              </a:ext>
            </a:extLst>
          </p:cNvPr>
          <p:cNvSpPr txBox="1"/>
          <p:nvPr/>
        </p:nvSpPr>
        <p:spPr>
          <a:xfrm>
            <a:off x="6704170" y="3894691"/>
            <a:ext cx="216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Traveling Salesman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D45E2-B5EC-BC8E-662E-BB40023C52D8}"/>
              </a:ext>
            </a:extLst>
          </p:cNvPr>
          <p:cNvSpPr txBox="1"/>
          <p:nvPr/>
        </p:nvSpPr>
        <p:spPr>
          <a:xfrm>
            <a:off x="8383674" y="4324918"/>
            <a:ext cx="15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0-1 Knapsack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F754F-AC16-6CD5-97D5-F74018EF3F3D}"/>
              </a:ext>
            </a:extLst>
          </p:cNvPr>
          <p:cNvSpPr txBox="1"/>
          <p:nvPr/>
        </p:nvSpPr>
        <p:spPr>
          <a:xfrm>
            <a:off x="6867343" y="4757302"/>
            <a:ext cx="70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3-SAT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17BB5-0975-C98E-9A29-9C96E1ACECBC}"/>
              </a:ext>
            </a:extLst>
          </p:cNvPr>
          <p:cNvSpPr txBox="1"/>
          <p:nvPr/>
        </p:nvSpPr>
        <p:spPr>
          <a:xfrm>
            <a:off x="8101262" y="5440480"/>
            <a:ext cx="140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Vertex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FE52F-236C-8BAA-99B8-BE2F26614E70}"/>
              </a:ext>
            </a:extLst>
          </p:cNvPr>
          <p:cNvSpPr txBox="1"/>
          <p:nvPr/>
        </p:nvSpPr>
        <p:spPr>
          <a:xfrm>
            <a:off x="3858126" y="2005263"/>
            <a:ext cx="2454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NP-Complete- </a:t>
            </a:r>
            <a:r>
              <a:rPr lang="en-US" sz="2400" dirty="0"/>
              <a:t>The hardest problems of NP. If we can solve one NP-Complete problem, we can solve all other NP-Complete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D641C-B8A4-B0D1-DB2B-8D064C389025}"/>
              </a:ext>
            </a:extLst>
          </p:cNvPr>
          <p:cNvSpPr txBox="1"/>
          <p:nvPr/>
        </p:nvSpPr>
        <p:spPr>
          <a:xfrm>
            <a:off x="153113" y="6172779"/>
            <a:ext cx="637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Vertex Cover </a:t>
            </a:r>
            <a:r>
              <a:rPr lang="en-US" dirty="0"/>
              <a:t>= Given a graph, compute a set of vertices S that include at least one endpoint of every edge.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698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73DE4-309B-9466-60B4-4082E1E13EC5}"/>
              </a:ext>
            </a:extLst>
          </p:cNvPr>
          <p:cNvSpPr txBox="1"/>
          <p:nvPr/>
        </p:nvSpPr>
        <p:spPr>
          <a:xfrm>
            <a:off x="2750906" y="230543"/>
            <a:ext cx="73333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Vertex Cover </a:t>
            </a:r>
            <a:r>
              <a:rPr lang="en-US" sz="2400" dirty="0"/>
              <a:t>= Given a graph, compute a set of vertices S that include at least one endpoint of every edge.</a:t>
            </a:r>
          </a:p>
        </p:txBody>
      </p:sp>
      <p:sp>
        <p:nvSpPr>
          <p:cNvPr id="19" name="AutoShape 2" descr="Vertex Cover -- from Wolfram MathWorld">
            <a:extLst>
              <a:ext uri="{FF2B5EF4-FFF2-40B4-BE49-F238E27FC236}">
                <a16:creationId xmlns:a16="http://schemas.microsoft.com/office/drawing/2014/main" id="{2D3F5A00-012D-7E8F-5427-63AD5FF095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3851EE2-EEA2-0570-0C62-54F062618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9" r="50000" b="-1"/>
          <a:stretch/>
        </p:blipFill>
        <p:spPr>
          <a:xfrm>
            <a:off x="200419" y="1828800"/>
            <a:ext cx="5743181" cy="31978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0C55661-F9C6-BC90-B410-7FDDAD9E3B0A}"/>
              </a:ext>
            </a:extLst>
          </p:cNvPr>
          <p:cNvSpPr txBox="1"/>
          <p:nvPr/>
        </p:nvSpPr>
        <p:spPr>
          <a:xfrm>
            <a:off x="1040235" y="5461233"/>
            <a:ext cx="8693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Typically, we are concerned about finding the </a:t>
            </a:r>
            <a:r>
              <a:rPr lang="en-US" sz="2400" i="1" dirty="0"/>
              <a:t>minimum </a:t>
            </a:r>
            <a:r>
              <a:rPr lang="en-US" sz="2400" dirty="0"/>
              <a:t>vertex cover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DA800B-9767-2F2A-D563-A9697BCB50A9}"/>
              </a:ext>
            </a:extLst>
          </p:cNvPr>
          <p:cNvSpPr txBox="1"/>
          <p:nvPr/>
        </p:nvSpPr>
        <p:spPr>
          <a:xfrm>
            <a:off x="872455" y="4657349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 Size =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22834A-4E2F-CE4D-C005-0369D2E7EDC1}"/>
              </a:ext>
            </a:extLst>
          </p:cNvPr>
          <p:cNvSpPr txBox="1"/>
          <p:nvPr/>
        </p:nvSpPr>
        <p:spPr>
          <a:xfrm>
            <a:off x="3902279" y="4657349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VC Size = 3</a:t>
            </a:r>
          </a:p>
        </p:txBody>
      </p:sp>
      <p:pic>
        <p:nvPicPr>
          <p:cNvPr id="1028" name="Picture 4" descr="algorithms - Question related to vertex cover - Computer Science Stack  Exchange">
            <a:extLst>
              <a:ext uri="{FF2B5EF4-FFF2-40B4-BE49-F238E27FC236}">
                <a16:creationId xmlns:a16="http://schemas.microsoft.com/office/drawing/2014/main" id="{9BEB5B53-765A-1152-4EDA-909349702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894" y="2030267"/>
            <a:ext cx="3971063" cy="24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1965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F91FE-6B12-B457-353E-41C6509C60AC}"/>
              </a:ext>
            </a:extLst>
          </p:cNvPr>
          <p:cNvSpPr txBox="1"/>
          <p:nvPr/>
        </p:nvSpPr>
        <p:spPr>
          <a:xfrm>
            <a:off x="1849214" y="1736521"/>
            <a:ext cx="8078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Finding shortest paths in a distance-weighted graph can be done in polynomial time.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1DC4F-4885-D43C-547E-32B44B7BCA87}"/>
              </a:ext>
            </a:extLst>
          </p:cNvPr>
          <p:cNvSpPr txBox="1"/>
          <p:nvPr/>
        </p:nvSpPr>
        <p:spPr>
          <a:xfrm rot="20463251">
            <a:off x="3682766" y="3611830"/>
            <a:ext cx="3524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Dijkstra’s Algorithm</a:t>
            </a:r>
          </a:p>
        </p:txBody>
      </p:sp>
    </p:spTree>
    <p:extLst>
      <p:ext uri="{BB962C8B-B14F-4D97-AF65-F5344CB8AC3E}">
        <p14:creationId xmlns:p14="http://schemas.microsoft.com/office/powerpoint/2010/main" val="18709934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F91FE-6B12-B457-353E-41C6509C60AC}"/>
              </a:ext>
            </a:extLst>
          </p:cNvPr>
          <p:cNvSpPr txBox="1"/>
          <p:nvPr/>
        </p:nvSpPr>
        <p:spPr>
          <a:xfrm>
            <a:off x="1849214" y="1736521"/>
            <a:ext cx="8078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Finding shortest paths </a:t>
            </a:r>
            <a:r>
              <a:rPr lang="en-US" sz="3200" dirty="0">
                <a:solidFill>
                  <a:srgbClr val="00B050"/>
                </a:solidFill>
              </a:rPr>
              <a:t>that cost at most 20 </a:t>
            </a:r>
            <a:r>
              <a:rPr lang="en-US" sz="3200" dirty="0"/>
              <a:t>in a distance-</a:t>
            </a:r>
            <a:r>
              <a:rPr lang="en-US" sz="3200" dirty="0">
                <a:solidFill>
                  <a:srgbClr val="00B050"/>
                </a:solidFill>
              </a:rPr>
              <a:t>and-cost</a:t>
            </a:r>
            <a:r>
              <a:rPr lang="en-US" sz="3200" dirty="0"/>
              <a:t>-weighted graph can be done in polynomial time.</a:t>
            </a:r>
          </a:p>
        </p:txBody>
      </p:sp>
      <p:pic>
        <p:nvPicPr>
          <p:cNvPr id="2050" name="Picture 2" descr="Dijkstra's Shortest Path Algorithm - A Detailed and Visual Introduction">
            <a:extLst>
              <a:ext uri="{FF2B5EF4-FFF2-40B4-BE49-F238E27FC236}">
                <a16:creationId xmlns:a16="http://schemas.microsoft.com/office/drawing/2014/main" id="{38EC8089-2D8D-D925-22E7-A35D07DF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75" y="3519924"/>
            <a:ext cx="6277077" cy="29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6152B-7977-BFCF-EF98-9A8650B93AF5}"/>
              </a:ext>
            </a:extLst>
          </p:cNvPr>
          <p:cNvSpPr txBox="1"/>
          <p:nvPr/>
        </p:nvSpPr>
        <p:spPr>
          <a:xfrm>
            <a:off x="3716323" y="4629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DD3B1-1B8F-6279-C1D0-A0902DF59AAF}"/>
              </a:ext>
            </a:extLst>
          </p:cNvPr>
          <p:cNvSpPr txBox="1"/>
          <p:nvPr/>
        </p:nvSpPr>
        <p:spPr>
          <a:xfrm>
            <a:off x="5788404" y="3900882"/>
            <a:ext cx="45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944CC-A09D-F947-F4EB-BDC8B48AC507}"/>
              </a:ext>
            </a:extLst>
          </p:cNvPr>
          <p:cNvSpPr txBox="1"/>
          <p:nvPr/>
        </p:nvSpPr>
        <p:spPr>
          <a:xfrm>
            <a:off x="5386546" y="47960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67D78-5C3D-4EDD-084A-DE66FD5380A2}"/>
              </a:ext>
            </a:extLst>
          </p:cNvPr>
          <p:cNvSpPr txBox="1"/>
          <p:nvPr/>
        </p:nvSpPr>
        <p:spPr>
          <a:xfrm>
            <a:off x="7056769" y="49794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E6331-6F57-50FF-8CE7-6CA9A3D2CD3B}"/>
              </a:ext>
            </a:extLst>
          </p:cNvPr>
          <p:cNvSpPr txBox="1"/>
          <p:nvPr/>
        </p:nvSpPr>
        <p:spPr>
          <a:xfrm>
            <a:off x="4489508" y="5612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89F6E-971E-B623-30DB-14845AD4F446}"/>
              </a:ext>
            </a:extLst>
          </p:cNvPr>
          <p:cNvSpPr txBox="1"/>
          <p:nvPr/>
        </p:nvSpPr>
        <p:spPr>
          <a:xfrm>
            <a:off x="3499607" y="4444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A03ED-3BA5-D9A0-6780-C589E59AE843}"/>
              </a:ext>
            </a:extLst>
          </p:cNvPr>
          <p:cNvSpPr txBox="1"/>
          <p:nvPr/>
        </p:nvSpPr>
        <p:spPr>
          <a:xfrm>
            <a:off x="5867558" y="36093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3E26B-60AF-04EA-B4C3-EEA10FB2E3A6}"/>
              </a:ext>
            </a:extLst>
          </p:cNvPr>
          <p:cNvSpPr txBox="1"/>
          <p:nvPr/>
        </p:nvSpPr>
        <p:spPr>
          <a:xfrm>
            <a:off x="5537389" y="46144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149BD-7E6E-7709-44D8-43B627AEC849}"/>
              </a:ext>
            </a:extLst>
          </p:cNvPr>
          <p:cNvSpPr txBox="1"/>
          <p:nvPr/>
        </p:nvSpPr>
        <p:spPr>
          <a:xfrm>
            <a:off x="7417919" y="5100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6AD90-7923-6973-FD5C-14163372AE3F}"/>
              </a:ext>
            </a:extLst>
          </p:cNvPr>
          <p:cNvSpPr txBox="1"/>
          <p:nvPr/>
        </p:nvSpPr>
        <p:spPr>
          <a:xfrm>
            <a:off x="4489508" y="5860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2B6FE-0840-1171-95E6-224A8B3766A5}"/>
              </a:ext>
            </a:extLst>
          </p:cNvPr>
          <p:cNvSpPr txBox="1"/>
          <p:nvPr/>
        </p:nvSpPr>
        <p:spPr>
          <a:xfrm>
            <a:off x="1707065" y="4490826"/>
            <a:ext cx="1250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distance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1414541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0" y="56147"/>
            <a:ext cx="2853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Knapsack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D7EC5E-E967-C08F-080B-920363CC8C0E}"/>
              </a:ext>
            </a:extLst>
          </p:cNvPr>
          <p:cNvSpPr txBox="1"/>
          <p:nvPr/>
        </p:nvSpPr>
        <p:spPr>
          <a:xfrm>
            <a:off x="560328" y="846783"/>
            <a:ext cx="9702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are a thief with a knapsack that can hold up to </a:t>
            </a:r>
            <a:r>
              <a:rPr lang="en-US" sz="2400" b="1" dirty="0"/>
              <a:t>N</a:t>
            </a:r>
            <a:r>
              <a:rPr lang="en-US" sz="2400" dirty="0"/>
              <a:t> weight. You are robbing a store, where each item has a weight, and a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245A94-74B1-0777-D05B-2CBBE7501E4E}"/>
              </a:ext>
            </a:extLst>
          </p:cNvPr>
          <p:cNvSpPr txBox="1"/>
          <p:nvPr/>
        </p:nvSpPr>
        <p:spPr>
          <a:xfrm>
            <a:off x="1241576" y="1681881"/>
            <a:ext cx="902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Maximize value of items being stolen, and don’t overfill knapsack</a:t>
            </a:r>
          </a:p>
        </p:txBody>
      </p:sp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754FA2E9-AB01-D8DD-195C-3E9EAA6D1360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69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4CDC1595-F15D-D3DF-5040-63EA2EC6D748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F91FE-6B12-B457-353E-41C6509C60AC}"/>
              </a:ext>
            </a:extLst>
          </p:cNvPr>
          <p:cNvSpPr txBox="1"/>
          <p:nvPr/>
        </p:nvSpPr>
        <p:spPr>
          <a:xfrm>
            <a:off x="1849214" y="1736521"/>
            <a:ext cx="80785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Finding shortest paths </a:t>
            </a:r>
            <a:r>
              <a:rPr lang="en-US" sz="3200" dirty="0">
                <a:solidFill>
                  <a:srgbClr val="00B050"/>
                </a:solidFill>
              </a:rPr>
              <a:t>that cost at most 20 </a:t>
            </a:r>
            <a:r>
              <a:rPr lang="en-US" sz="3200" dirty="0"/>
              <a:t>in a distance-</a:t>
            </a:r>
            <a:r>
              <a:rPr lang="en-US" sz="3200" dirty="0">
                <a:solidFill>
                  <a:srgbClr val="00B050"/>
                </a:solidFill>
              </a:rPr>
              <a:t>and-cost</a:t>
            </a:r>
            <a:r>
              <a:rPr lang="en-US" sz="3200" dirty="0"/>
              <a:t>-weighted graph can be done in polynomial time.</a:t>
            </a:r>
          </a:p>
        </p:txBody>
      </p:sp>
      <p:pic>
        <p:nvPicPr>
          <p:cNvPr id="2050" name="Picture 2" descr="Dijkstra's Shortest Path Algorithm - A Detailed and Visual Introduction">
            <a:extLst>
              <a:ext uri="{FF2B5EF4-FFF2-40B4-BE49-F238E27FC236}">
                <a16:creationId xmlns:a16="http://schemas.microsoft.com/office/drawing/2014/main" id="{38EC8089-2D8D-D925-22E7-A35D07DFF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75" y="3519924"/>
            <a:ext cx="6277077" cy="29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6152B-7977-BFCF-EF98-9A8650B93AF5}"/>
              </a:ext>
            </a:extLst>
          </p:cNvPr>
          <p:cNvSpPr txBox="1"/>
          <p:nvPr/>
        </p:nvSpPr>
        <p:spPr>
          <a:xfrm>
            <a:off x="3716323" y="4629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DD3B1-1B8F-6279-C1D0-A0902DF59AAF}"/>
              </a:ext>
            </a:extLst>
          </p:cNvPr>
          <p:cNvSpPr txBox="1"/>
          <p:nvPr/>
        </p:nvSpPr>
        <p:spPr>
          <a:xfrm>
            <a:off x="5788404" y="3900882"/>
            <a:ext cx="45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944CC-A09D-F947-F4EB-BDC8B48AC507}"/>
              </a:ext>
            </a:extLst>
          </p:cNvPr>
          <p:cNvSpPr txBox="1"/>
          <p:nvPr/>
        </p:nvSpPr>
        <p:spPr>
          <a:xfrm>
            <a:off x="5386546" y="47960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C67D78-5C3D-4EDD-084A-DE66FD5380A2}"/>
              </a:ext>
            </a:extLst>
          </p:cNvPr>
          <p:cNvSpPr txBox="1"/>
          <p:nvPr/>
        </p:nvSpPr>
        <p:spPr>
          <a:xfrm>
            <a:off x="7056769" y="49794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E6331-6F57-50FF-8CE7-6CA9A3D2CD3B}"/>
              </a:ext>
            </a:extLst>
          </p:cNvPr>
          <p:cNvSpPr txBox="1"/>
          <p:nvPr/>
        </p:nvSpPr>
        <p:spPr>
          <a:xfrm>
            <a:off x="4489508" y="5612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89F6E-971E-B623-30DB-14845AD4F446}"/>
              </a:ext>
            </a:extLst>
          </p:cNvPr>
          <p:cNvSpPr txBox="1"/>
          <p:nvPr/>
        </p:nvSpPr>
        <p:spPr>
          <a:xfrm>
            <a:off x="3499607" y="44446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A03ED-3BA5-D9A0-6780-C589E59AE843}"/>
              </a:ext>
            </a:extLst>
          </p:cNvPr>
          <p:cNvSpPr txBox="1"/>
          <p:nvPr/>
        </p:nvSpPr>
        <p:spPr>
          <a:xfrm>
            <a:off x="5867558" y="36093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3E26B-60AF-04EA-B4C3-EEA10FB2E3A6}"/>
              </a:ext>
            </a:extLst>
          </p:cNvPr>
          <p:cNvSpPr txBox="1"/>
          <p:nvPr/>
        </p:nvSpPr>
        <p:spPr>
          <a:xfrm>
            <a:off x="5537389" y="46144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B149BD-7E6E-7709-44D8-43B627AEC849}"/>
              </a:ext>
            </a:extLst>
          </p:cNvPr>
          <p:cNvSpPr txBox="1"/>
          <p:nvPr/>
        </p:nvSpPr>
        <p:spPr>
          <a:xfrm>
            <a:off x="7417919" y="5100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6AD90-7923-6973-FD5C-14163372AE3F}"/>
              </a:ext>
            </a:extLst>
          </p:cNvPr>
          <p:cNvSpPr txBox="1"/>
          <p:nvPr/>
        </p:nvSpPr>
        <p:spPr>
          <a:xfrm>
            <a:off x="4489508" y="58601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2B6FE-0840-1171-95E6-224A8B3766A5}"/>
              </a:ext>
            </a:extLst>
          </p:cNvPr>
          <p:cNvSpPr txBox="1"/>
          <p:nvPr/>
        </p:nvSpPr>
        <p:spPr>
          <a:xfrm>
            <a:off x="1707065" y="4490826"/>
            <a:ext cx="12505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distance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cost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60078-BC7A-4BFD-C59B-4E9751FD8037}"/>
              </a:ext>
            </a:extLst>
          </p:cNvPr>
          <p:cNvSpPr txBox="1"/>
          <p:nvPr/>
        </p:nvSpPr>
        <p:spPr>
          <a:xfrm>
            <a:off x="8828005" y="4134908"/>
            <a:ext cx="25528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making a small tweak to this problem, this problem actually becomes </a:t>
            </a:r>
            <a:r>
              <a:rPr lang="en-US" i="1" dirty="0"/>
              <a:t>much </a:t>
            </a:r>
            <a:r>
              <a:rPr lang="en-US" dirty="0"/>
              <a:t>more challenging (NP-C)</a:t>
            </a:r>
          </a:p>
        </p:txBody>
      </p:sp>
    </p:spTree>
    <p:extLst>
      <p:ext uri="{BB962C8B-B14F-4D97-AF65-F5344CB8AC3E}">
        <p14:creationId xmlns:p14="http://schemas.microsoft.com/office/powerpoint/2010/main" val="3737338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7980B-8C52-2EED-5E9A-4BEF7CBAF716}"/>
              </a:ext>
            </a:extLst>
          </p:cNvPr>
          <p:cNvSpPr txBox="1"/>
          <p:nvPr/>
        </p:nvSpPr>
        <p:spPr>
          <a:xfrm>
            <a:off x="770021" y="938463"/>
            <a:ext cx="10284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Tractability</a:t>
            </a:r>
            <a:r>
              <a:rPr lang="en-US" sz="2400" dirty="0"/>
              <a:t> refers to the problems we can solve and not solve </a:t>
            </a:r>
            <a:r>
              <a:rPr lang="en-US" sz="2400" u="sng" dirty="0"/>
              <a:t>in polynomial time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AA0C565-A640-9AF0-63A7-65176F012D3B}"/>
              </a:ext>
            </a:extLst>
          </p:cNvPr>
          <p:cNvSpPr/>
          <p:nvPr/>
        </p:nvSpPr>
        <p:spPr>
          <a:xfrm>
            <a:off x="409074" y="2093494"/>
            <a:ext cx="3184357" cy="40025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F610D-B45C-02E0-3CF5-682A9501A982}"/>
              </a:ext>
            </a:extLst>
          </p:cNvPr>
          <p:cNvSpPr txBox="1"/>
          <p:nvPr/>
        </p:nvSpPr>
        <p:spPr>
          <a:xfrm>
            <a:off x="1786289" y="2093494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8EAC9E-6D32-0F7A-CB55-85C352B5CB3A}"/>
              </a:ext>
            </a:extLst>
          </p:cNvPr>
          <p:cNvSpPr txBox="1"/>
          <p:nvPr/>
        </p:nvSpPr>
        <p:spPr>
          <a:xfrm>
            <a:off x="1016848" y="2816605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FE881C-DD02-9F9E-126D-B44635BB5CBF}"/>
              </a:ext>
            </a:extLst>
          </p:cNvPr>
          <p:cNvSpPr txBox="1"/>
          <p:nvPr/>
        </p:nvSpPr>
        <p:spPr>
          <a:xfrm>
            <a:off x="1616531" y="3340398"/>
            <a:ext cx="1869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Shortest path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050081-439A-B506-97C7-7DD97450A4FC}"/>
              </a:ext>
            </a:extLst>
          </p:cNvPr>
          <p:cNvSpPr txBox="1"/>
          <p:nvPr/>
        </p:nvSpPr>
        <p:spPr>
          <a:xfrm>
            <a:off x="670310" y="3694150"/>
            <a:ext cx="2634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Fractional knapsack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D469C-5B27-AD6B-9B55-79A60063F57E}"/>
              </a:ext>
            </a:extLst>
          </p:cNvPr>
          <p:cNvSpPr txBox="1"/>
          <p:nvPr/>
        </p:nvSpPr>
        <p:spPr>
          <a:xfrm>
            <a:off x="1353112" y="4177763"/>
            <a:ext cx="215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Closest pair of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B21EC-F823-EC04-E13E-3D8404165593}"/>
              </a:ext>
            </a:extLst>
          </p:cNvPr>
          <p:cNvSpPr txBox="1"/>
          <p:nvPr/>
        </p:nvSpPr>
        <p:spPr>
          <a:xfrm>
            <a:off x="770021" y="450484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Rod cutting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1D86A-E7FD-E8C7-DBC0-8746B18799E4}"/>
              </a:ext>
            </a:extLst>
          </p:cNvPr>
          <p:cNvSpPr txBox="1"/>
          <p:nvPr/>
        </p:nvSpPr>
        <p:spPr>
          <a:xfrm>
            <a:off x="1405897" y="4831919"/>
            <a:ext cx="16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making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088928-AF5B-0BEB-CC41-2876FE2DC89F}"/>
              </a:ext>
            </a:extLst>
          </p:cNvPr>
          <p:cNvSpPr txBox="1"/>
          <p:nvPr/>
        </p:nvSpPr>
        <p:spPr>
          <a:xfrm>
            <a:off x="1164228" y="5300420"/>
            <a:ext cx="167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</a:t>
            </a:r>
            <a:r>
              <a:rPr lang="en-US" b="1" dirty="0"/>
              <a:t>much</a:t>
            </a:r>
            <a:r>
              <a:rPr lang="en-US" dirty="0"/>
              <a:t> more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55627EF-047C-6985-454D-83C36CDF0730}"/>
              </a:ext>
            </a:extLst>
          </p:cNvPr>
          <p:cNvSpPr/>
          <p:nvPr/>
        </p:nvSpPr>
        <p:spPr>
          <a:xfrm>
            <a:off x="6408821" y="1617554"/>
            <a:ext cx="4256966" cy="51204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5CFB1-6571-6C7C-EF1C-7E7439609D7A}"/>
              </a:ext>
            </a:extLst>
          </p:cNvPr>
          <p:cNvSpPr txBox="1"/>
          <p:nvPr/>
        </p:nvSpPr>
        <p:spPr>
          <a:xfrm>
            <a:off x="8277726" y="1692549"/>
            <a:ext cx="673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832E58-2CD7-BB42-78C8-6E104489D3DE}"/>
              </a:ext>
            </a:extLst>
          </p:cNvPr>
          <p:cNvSpPr/>
          <p:nvPr/>
        </p:nvSpPr>
        <p:spPr>
          <a:xfrm>
            <a:off x="6530179" y="2739825"/>
            <a:ext cx="4045289" cy="39603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43722D-2EC1-8903-EFE5-1BA0E493DBA5}"/>
              </a:ext>
            </a:extLst>
          </p:cNvPr>
          <p:cNvSpPr txBox="1"/>
          <p:nvPr/>
        </p:nvSpPr>
        <p:spPr>
          <a:xfrm>
            <a:off x="7410405" y="2986455"/>
            <a:ext cx="2408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NP Complete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685A8-CB8E-D5E5-53AF-C8D5AE7E5EE4}"/>
              </a:ext>
            </a:extLst>
          </p:cNvPr>
          <p:cNvSpPr txBox="1"/>
          <p:nvPr/>
        </p:nvSpPr>
        <p:spPr>
          <a:xfrm>
            <a:off x="6704170" y="3894691"/>
            <a:ext cx="2163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Traveling Salesman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D45E2-B5EC-BC8E-662E-BB40023C52D8}"/>
              </a:ext>
            </a:extLst>
          </p:cNvPr>
          <p:cNvSpPr txBox="1"/>
          <p:nvPr/>
        </p:nvSpPr>
        <p:spPr>
          <a:xfrm>
            <a:off x="8383674" y="4324918"/>
            <a:ext cx="15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0-1 Knapsack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F754F-AC16-6CD5-97D5-F74018EF3F3D}"/>
              </a:ext>
            </a:extLst>
          </p:cNvPr>
          <p:cNvSpPr txBox="1"/>
          <p:nvPr/>
        </p:nvSpPr>
        <p:spPr>
          <a:xfrm>
            <a:off x="6867343" y="4757302"/>
            <a:ext cx="70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3-SAT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17BB5-0975-C98E-9A29-9C96E1ACECBC}"/>
              </a:ext>
            </a:extLst>
          </p:cNvPr>
          <p:cNvSpPr txBox="1"/>
          <p:nvPr/>
        </p:nvSpPr>
        <p:spPr>
          <a:xfrm>
            <a:off x="8101262" y="5440480"/>
            <a:ext cx="140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Vertex Cover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BFE52F-236C-8BAA-99B8-BE2F26614E70}"/>
              </a:ext>
            </a:extLst>
          </p:cNvPr>
          <p:cNvSpPr txBox="1"/>
          <p:nvPr/>
        </p:nvSpPr>
        <p:spPr>
          <a:xfrm>
            <a:off x="3858126" y="2005263"/>
            <a:ext cx="2454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NP-Complete- </a:t>
            </a:r>
            <a:r>
              <a:rPr lang="en-US" sz="2400" dirty="0"/>
              <a:t>The hardest problems of NP. If we can solve one NP-Complete problem, we can solve all other NP-Complete problems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ED641C-B8A4-B0D1-DB2B-8D064C389025}"/>
              </a:ext>
            </a:extLst>
          </p:cNvPr>
          <p:cNvSpPr txBox="1"/>
          <p:nvPr/>
        </p:nvSpPr>
        <p:spPr>
          <a:xfrm>
            <a:off x="153113" y="6172779"/>
            <a:ext cx="637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Vertex Cover </a:t>
            </a:r>
            <a:r>
              <a:rPr lang="en-US" dirty="0"/>
              <a:t>= Given a graph, compute a set of vertices S that include at least one endpoint of every edge.</a:t>
            </a:r>
          </a:p>
        </p:txBody>
      </p:sp>
      <p:sp>
        <p:nvSpPr>
          <p:cNvPr id="6" name="Slide Number Placeholder 23">
            <a:extLst>
              <a:ext uri="{FF2B5EF4-FFF2-40B4-BE49-F238E27FC236}">
                <a16:creationId xmlns:a16="http://schemas.microsoft.com/office/drawing/2014/main" id="{68856D59-FEFE-4F96-F35D-CB256E71D47A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745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84F4-DA1B-9726-66A7-3F0FEE62A3EA}"/>
              </a:ext>
            </a:extLst>
          </p:cNvPr>
          <p:cNvSpPr txBox="1"/>
          <p:nvPr/>
        </p:nvSpPr>
        <p:spPr>
          <a:xfrm>
            <a:off x="66675" y="122822"/>
            <a:ext cx="178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Tractability</a:t>
            </a:r>
          </a:p>
        </p:txBody>
      </p:sp>
      <p:pic>
        <p:nvPicPr>
          <p:cNvPr id="17410" name="Picture 2" descr="P Vs NP Problem In A Nutshell.. One of the unanswered questions in… | by  Bilal Aamir | Medium">
            <a:extLst>
              <a:ext uri="{FF2B5EF4-FFF2-40B4-BE49-F238E27FC236}">
                <a16:creationId xmlns:a16="http://schemas.microsoft.com/office/drawing/2014/main" id="{4AE50213-B462-B2F7-DF58-B329841B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073021"/>
            <a:ext cx="5746384" cy="306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63CA3-2A8C-D7DC-11A7-96AD4593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318" y="646042"/>
            <a:ext cx="6542007" cy="4152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87F8FB-503F-6547-5BCA-601303B236AC}"/>
              </a:ext>
            </a:extLst>
          </p:cNvPr>
          <p:cNvSpPr txBox="1"/>
          <p:nvPr/>
        </p:nvSpPr>
        <p:spPr>
          <a:xfrm>
            <a:off x="66675" y="5411754"/>
            <a:ext cx="8201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can solve TSP in polynomial time, you can win a million dollars, probably become a tenured CS professor, and also break cybersecurity</a:t>
            </a:r>
          </a:p>
        </p:txBody>
      </p:sp>
      <p:pic>
        <p:nvPicPr>
          <p:cNvPr id="17412" name="Picture 4" descr="Thumbs Up Kid Meme GIFs | Tenor">
            <a:extLst>
              <a:ext uri="{FF2B5EF4-FFF2-40B4-BE49-F238E27FC236}">
                <a16:creationId xmlns:a16="http://schemas.microsoft.com/office/drawing/2014/main" id="{2DFE49AD-E7B8-BDEB-F193-85AABAE45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699" y="4545087"/>
            <a:ext cx="2986932" cy="22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3">
            <a:extLst>
              <a:ext uri="{FF2B5EF4-FFF2-40B4-BE49-F238E27FC236}">
                <a16:creationId xmlns:a16="http://schemas.microsoft.com/office/drawing/2014/main" id="{3BC724DE-DAF1-D903-930C-3B9E2947F1AB}"/>
              </a:ext>
            </a:extLst>
          </p:cNvPr>
          <p:cNvSpPr txBox="1">
            <a:spLocks/>
          </p:cNvSpPr>
          <p:nvPr/>
        </p:nvSpPr>
        <p:spPr>
          <a:xfrm>
            <a:off x="11738824" y="6511223"/>
            <a:ext cx="432456" cy="276999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B6F15528-21DE-4FAA-801E-634DDDAF4B2B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74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8664</Words>
  <Application>Microsoft Office PowerPoint</Application>
  <PresentationFormat>Widescreen</PresentationFormat>
  <Paragraphs>1530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Consolas</vt:lpstr>
      <vt:lpstr>Courier New</vt:lpstr>
      <vt:lpstr>Wingdings</vt:lpstr>
      <vt:lpstr>Office Theme</vt:lpstr>
      <vt:lpstr>CSCI 232: 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232</dc:title>
  <dc:creator>Pearsall, Reese</dc:creator>
  <cp:lastModifiedBy>Pearsall, Reese</cp:lastModifiedBy>
  <cp:revision>4</cp:revision>
  <dcterms:created xsi:type="dcterms:W3CDTF">2023-06-19T06:51:21Z</dcterms:created>
  <dcterms:modified xsi:type="dcterms:W3CDTF">2024-04-25T16:40:19Z</dcterms:modified>
</cp:coreProperties>
</file>